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notesMasterIdLst>
    <p:notesMasterId r:id="rId23"/>
  </p:notesMasterIdLst>
  <p:sldIdLst>
    <p:sldId id="256" r:id="rId2"/>
    <p:sldId id="27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7" r:id="rId18"/>
    <p:sldId id="274" r:id="rId19"/>
    <p:sldId id="271" r:id="rId20"/>
    <p:sldId id="273"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318"/>
    <p:restoredTop sz="95545"/>
  </p:normalViewPr>
  <p:slideViewPr>
    <p:cSldViewPr snapToGrid="0" snapToObjects="1">
      <p:cViewPr>
        <p:scale>
          <a:sx n="91" d="100"/>
          <a:sy n="91" d="100"/>
        </p:scale>
        <p:origin x="144" y="36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072F3-C2A6-324E-B0FF-06C42F0BC708}" type="datetimeFigureOut">
              <a:rPr lang="en-US" smtClean="0"/>
              <a:t>3/15/21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640DC9-13BC-8C42-BDCD-CDD85B8B485D}" type="slidenum">
              <a:rPr lang="en-US" smtClean="0"/>
              <a:t>‹#›</a:t>
            </a:fld>
            <a:endParaRPr lang="en-US"/>
          </a:p>
        </p:txBody>
      </p:sp>
    </p:spTree>
    <p:extLst>
      <p:ext uri="{BB962C8B-B14F-4D97-AF65-F5344CB8AC3E}">
        <p14:creationId xmlns:p14="http://schemas.microsoft.com/office/powerpoint/2010/main" val="804498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640DC9-13BC-8C42-BDCD-CDD85B8B485D}" type="slidenum">
              <a:rPr lang="en-US" smtClean="0"/>
              <a:t>1</a:t>
            </a:fld>
            <a:endParaRPr lang="en-US"/>
          </a:p>
        </p:txBody>
      </p:sp>
    </p:spTree>
    <p:extLst>
      <p:ext uri="{BB962C8B-B14F-4D97-AF65-F5344CB8AC3E}">
        <p14:creationId xmlns:p14="http://schemas.microsoft.com/office/powerpoint/2010/main" val="650743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FD4E57-5D7F-F544-9CD1-BC004E6EFAD2}" type="datetimeFigureOut">
              <a:rPr lang="en-US" smtClean="0"/>
              <a:t>3/15/21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F3546-E3AA-DC4C-99C4-B8A307E89FFA}" type="slidenum">
              <a:rPr lang="en-US" smtClean="0"/>
              <a:t>‹#›</a:t>
            </a:fld>
            <a:endParaRPr lang="en-US"/>
          </a:p>
        </p:txBody>
      </p:sp>
    </p:spTree>
    <p:extLst>
      <p:ext uri="{BB962C8B-B14F-4D97-AF65-F5344CB8AC3E}">
        <p14:creationId xmlns:p14="http://schemas.microsoft.com/office/powerpoint/2010/main" val="1017739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FD4E57-5D7F-F544-9CD1-BC004E6EFAD2}" type="datetimeFigureOut">
              <a:rPr lang="en-US" smtClean="0"/>
              <a:t>3/15/21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F3546-E3AA-DC4C-99C4-B8A307E89FFA}" type="slidenum">
              <a:rPr lang="en-US" smtClean="0"/>
              <a:t>‹#›</a:t>
            </a:fld>
            <a:endParaRPr lang="en-US"/>
          </a:p>
        </p:txBody>
      </p:sp>
    </p:spTree>
    <p:extLst>
      <p:ext uri="{BB962C8B-B14F-4D97-AF65-F5344CB8AC3E}">
        <p14:creationId xmlns:p14="http://schemas.microsoft.com/office/powerpoint/2010/main" val="1081750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FD4E57-5D7F-F544-9CD1-BC004E6EFAD2}" type="datetimeFigureOut">
              <a:rPr lang="en-US" smtClean="0"/>
              <a:t>3/15/21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F3546-E3AA-DC4C-99C4-B8A307E89FFA}" type="slidenum">
              <a:rPr lang="en-US" smtClean="0"/>
              <a:t>‹#›</a:t>
            </a:fld>
            <a:endParaRPr lang="en-US"/>
          </a:p>
        </p:txBody>
      </p:sp>
    </p:spTree>
    <p:extLst>
      <p:ext uri="{BB962C8B-B14F-4D97-AF65-F5344CB8AC3E}">
        <p14:creationId xmlns:p14="http://schemas.microsoft.com/office/powerpoint/2010/main" val="379089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FD4E57-5D7F-F544-9CD1-BC004E6EFAD2}" type="datetimeFigureOut">
              <a:rPr lang="en-US" smtClean="0"/>
              <a:t>3/15/21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F3546-E3AA-DC4C-99C4-B8A307E89FFA}" type="slidenum">
              <a:rPr lang="en-US" smtClean="0"/>
              <a:t>‹#›</a:t>
            </a:fld>
            <a:endParaRPr lang="en-US"/>
          </a:p>
        </p:txBody>
      </p:sp>
    </p:spTree>
    <p:extLst>
      <p:ext uri="{BB962C8B-B14F-4D97-AF65-F5344CB8AC3E}">
        <p14:creationId xmlns:p14="http://schemas.microsoft.com/office/powerpoint/2010/main" val="440628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FD4E57-5D7F-F544-9CD1-BC004E6EFAD2}" type="datetimeFigureOut">
              <a:rPr lang="en-US" smtClean="0"/>
              <a:t>3/15/21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F3546-E3AA-DC4C-99C4-B8A307E89FFA}" type="slidenum">
              <a:rPr lang="en-US" smtClean="0"/>
              <a:t>‹#›</a:t>
            </a:fld>
            <a:endParaRPr lang="en-US"/>
          </a:p>
        </p:txBody>
      </p:sp>
    </p:spTree>
    <p:extLst>
      <p:ext uri="{BB962C8B-B14F-4D97-AF65-F5344CB8AC3E}">
        <p14:creationId xmlns:p14="http://schemas.microsoft.com/office/powerpoint/2010/main" val="1127769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FD4E57-5D7F-F544-9CD1-BC004E6EFAD2}" type="datetimeFigureOut">
              <a:rPr lang="en-US" smtClean="0"/>
              <a:t>3/15/21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F3546-E3AA-DC4C-99C4-B8A307E89FFA}" type="slidenum">
              <a:rPr lang="en-US" smtClean="0"/>
              <a:t>‹#›</a:t>
            </a:fld>
            <a:endParaRPr lang="en-US"/>
          </a:p>
        </p:txBody>
      </p:sp>
    </p:spTree>
    <p:extLst>
      <p:ext uri="{BB962C8B-B14F-4D97-AF65-F5344CB8AC3E}">
        <p14:creationId xmlns:p14="http://schemas.microsoft.com/office/powerpoint/2010/main" val="733889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FD4E57-5D7F-F544-9CD1-BC004E6EFAD2}" type="datetimeFigureOut">
              <a:rPr lang="en-US" smtClean="0"/>
              <a:t>3/15/21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AF3546-E3AA-DC4C-99C4-B8A307E89FFA}" type="slidenum">
              <a:rPr lang="en-US" smtClean="0"/>
              <a:t>‹#›</a:t>
            </a:fld>
            <a:endParaRPr lang="en-US"/>
          </a:p>
        </p:txBody>
      </p:sp>
    </p:spTree>
    <p:extLst>
      <p:ext uri="{BB962C8B-B14F-4D97-AF65-F5344CB8AC3E}">
        <p14:creationId xmlns:p14="http://schemas.microsoft.com/office/powerpoint/2010/main" val="1483065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FD4E57-5D7F-F544-9CD1-BC004E6EFAD2}" type="datetimeFigureOut">
              <a:rPr lang="en-US" smtClean="0"/>
              <a:t>3/15/21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AF3546-E3AA-DC4C-99C4-B8A307E89FFA}" type="slidenum">
              <a:rPr lang="en-US" smtClean="0"/>
              <a:t>‹#›</a:t>
            </a:fld>
            <a:endParaRPr lang="en-US"/>
          </a:p>
        </p:txBody>
      </p:sp>
    </p:spTree>
    <p:extLst>
      <p:ext uri="{BB962C8B-B14F-4D97-AF65-F5344CB8AC3E}">
        <p14:creationId xmlns:p14="http://schemas.microsoft.com/office/powerpoint/2010/main" val="36176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FD4E57-5D7F-F544-9CD1-BC004E6EFAD2}" type="datetimeFigureOut">
              <a:rPr lang="en-US" smtClean="0"/>
              <a:t>3/15/21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F3546-E3AA-DC4C-99C4-B8A307E89FFA}" type="slidenum">
              <a:rPr lang="en-US" smtClean="0"/>
              <a:t>‹#›</a:t>
            </a:fld>
            <a:endParaRPr lang="en-US"/>
          </a:p>
        </p:txBody>
      </p:sp>
    </p:spTree>
    <p:extLst>
      <p:ext uri="{BB962C8B-B14F-4D97-AF65-F5344CB8AC3E}">
        <p14:creationId xmlns:p14="http://schemas.microsoft.com/office/powerpoint/2010/main" val="274260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FD4E57-5D7F-F544-9CD1-BC004E6EFAD2}" type="datetimeFigureOut">
              <a:rPr lang="en-US" smtClean="0"/>
              <a:t>3/15/21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F3546-E3AA-DC4C-99C4-B8A307E89FFA}" type="slidenum">
              <a:rPr lang="en-US" smtClean="0"/>
              <a:t>‹#›</a:t>
            </a:fld>
            <a:endParaRPr lang="en-US"/>
          </a:p>
        </p:txBody>
      </p:sp>
    </p:spTree>
    <p:extLst>
      <p:ext uri="{BB962C8B-B14F-4D97-AF65-F5344CB8AC3E}">
        <p14:creationId xmlns:p14="http://schemas.microsoft.com/office/powerpoint/2010/main" val="1000922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FD4E57-5D7F-F544-9CD1-BC004E6EFAD2}" type="datetimeFigureOut">
              <a:rPr lang="en-US" smtClean="0"/>
              <a:t>3/15/21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F3546-E3AA-DC4C-99C4-B8A307E89FFA}" type="slidenum">
              <a:rPr lang="en-US" smtClean="0"/>
              <a:t>‹#›</a:t>
            </a:fld>
            <a:endParaRPr lang="en-US"/>
          </a:p>
        </p:txBody>
      </p:sp>
    </p:spTree>
    <p:extLst>
      <p:ext uri="{BB962C8B-B14F-4D97-AF65-F5344CB8AC3E}">
        <p14:creationId xmlns:p14="http://schemas.microsoft.com/office/powerpoint/2010/main" val="12592689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FD4E57-5D7F-F544-9CD1-BC004E6EFAD2}" type="datetimeFigureOut">
              <a:rPr lang="en-US" smtClean="0"/>
              <a:t>3/15/21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F3546-E3AA-DC4C-99C4-B8A307E89FFA}" type="slidenum">
              <a:rPr lang="en-US" smtClean="0"/>
              <a:t>‹#›</a:t>
            </a:fld>
            <a:endParaRPr lang="en-US"/>
          </a:p>
        </p:txBody>
      </p:sp>
    </p:spTree>
    <p:extLst>
      <p:ext uri="{BB962C8B-B14F-4D97-AF65-F5344CB8AC3E}">
        <p14:creationId xmlns:p14="http://schemas.microsoft.com/office/powerpoint/2010/main" val="120215052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g"/><Relationship Id="rId3"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g"/><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g"/><Relationship Id="rId3"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g"/><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g"/><Relationship Id="rId3"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g"/><Relationship Id="rId3"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g"/><Relationship Id="rId3"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31.tiff"/><Relationship Id="rId1" Type="http://schemas.openxmlformats.org/officeDocument/2006/relationships/slideLayout" Target="../slideLayouts/slideLayout4.xml"/><Relationship Id="rId2" Type="http://schemas.openxmlformats.org/officeDocument/2006/relationships/image" Target="../media/image29.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 Id="rId3"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mexican-folk-art-guide.com/Oaxacan-wood-carvings.html#.YDcVlHdKhm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jpg"/><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g"/><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g"/><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g"/><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4648" y="1447800"/>
            <a:ext cx="10732245" cy="2424953"/>
          </a:xfrm>
        </p:spPr>
        <p:txBody>
          <a:bodyPr>
            <a:normAutofit/>
          </a:bodyPr>
          <a:lstStyle/>
          <a:p>
            <a:r>
              <a:rPr lang="en-US" sz="9600" b="1" dirty="0" smtClean="0">
                <a:solidFill>
                  <a:schemeClr val="accent6">
                    <a:lumMod val="20000"/>
                    <a:lumOff val="80000"/>
                  </a:schemeClr>
                </a:solidFill>
              </a:rPr>
              <a:t>Whimsical Creatures </a:t>
            </a:r>
            <a:endParaRPr lang="en-US" sz="9600" b="1" dirty="0">
              <a:solidFill>
                <a:schemeClr val="accent6">
                  <a:lumMod val="20000"/>
                  <a:lumOff val="80000"/>
                </a:schemeClr>
              </a:solidFill>
            </a:endParaRPr>
          </a:p>
        </p:txBody>
      </p:sp>
    </p:spTree>
    <p:extLst>
      <p:ext uri="{BB962C8B-B14F-4D97-AF65-F5344CB8AC3E}">
        <p14:creationId xmlns:p14="http://schemas.microsoft.com/office/powerpoint/2010/main" val="1883941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87331" y="759655"/>
            <a:ext cx="5417308" cy="5417308"/>
          </a:xfrm>
        </p:spPr>
      </p:pic>
      <p:sp>
        <p:nvSpPr>
          <p:cNvPr id="2" name="Title 1"/>
          <p:cNvSpPr>
            <a:spLocks noGrp="1"/>
          </p:cNvSpPr>
          <p:nvPr>
            <p:ph type="title"/>
          </p:nvPr>
        </p:nvSpPr>
        <p:spPr>
          <a:xfrm>
            <a:off x="838200" y="365126"/>
            <a:ext cx="10515600" cy="675884"/>
          </a:xfrm>
        </p:spPr>
        <p:txBody>
          <a:bodyPr>
            <a:normAutofit/>
          </a:bodyPr>
          <a:lstStyle/>
          <a:p>
            <a:r>
              <a:rPr lang="en-US" sz="2800" dirty="0" err="1"/>
              <a:t>Zeny</a:t>
            </a:r>
            <a:r>
              <a:rPr lang="en-US" sz="2800" dirty="0"/>
              <a:t> </a:t>
            </a:r>
            <a:r>
              <a:rPr lang="en-US" sz="2800" dirty="0" smtClean="0"/>
              <a:t>Fuentes, Red Buffalo </a:t>
            </a:r>
            <a:r>
              <a:rPr lang="en-US" sz="2800" dirty="0"/>
              <a:t>13 1/2"L x 7 1/2"W x </a:t>
            </a:r>
            <a:r>
              <a:rPr lang="en-US" sz="2800" dirty="0" smtClean="0"/>
              <a:t>10”H</a:t>
            </a:r>
            <a:endParaRPr lang="en-US" sz="2800"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68591" y="925292"/>
            <a:ext cx="5639839" cy="5639839"/>
          </a:xfrm>
        </p:spPr>
      </p:pic>
    </p:spTree>
    <p:extLst>
      <p:ext uri="{BB962C8B-B14F-4D97-AF65-F5344CB8AC3E}">
        <p14:creationId xmlns:p14="http://schemas.microsoft.com/office/powerpoint/2010/main" val="689010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91478"/>
          </a:xfrm>
        </p:spPr>
        <p:txBody>
          <a:bodyPr>
            <a:normAutofit fontScale="90000"/>
          </a:bodyPr>
          <a:lstStyle/>
          <a:p>
            <a:r>
              <a:rPr lang="en-US" sz="3100" b="1" dirty="0" smtClean="0"/>
              <a:t>Coyote </a:t>
            </a:r>
            <a:r>
              <a:rPr lang="en-US" sz="3100" b="1" dirty="0" err="1"/>
              <a:t>Alebrije</a:t>
            </a:r>
            <a:r>
              <a:rPr lang="en-US" sz="3100" b="1" dirty="0"/>
              <a:t>, By Manuel </a:t>
            </a:r>
            <a:r>
              <a:rPr lang="en-US" sz="3100" b="1" dirty="0" smtClean="0"/>
              <a:t>Cruz </a:t>
            </a:r>
            <a:r>
              <a:rPr lang="en-US" sz="3100" dirty="0"/>
              <a:t>18″ tall 11.5″ long and 8″ wide </a:t>
            </a:r>
            <a:r>
              <a:rPr lang="en-US" b="1" dirty="0"/>
              <a:t/>
            </a:r>
            <a:br>
              <a:rPr lang="en-US" b="1" dirty="0"/>
            </a:b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73965" y="956603"/>
            <a:ext cx="7071359" cy="530351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09825" y="1537689"/>
            <a:ext cx="5181600" cy="3886200"/>
          </a:xfrm>
        </p:spPr>
      </p:pic>
    </p:spTree>
    <p:extLst>
      <p:ext uri="{BB962C8B-B14F-4D97-AF65-F5344CB8AC3E}">
        <p14:creationId xmlns:p14="http://schemas.microsoft.com/office/powerpoint/2010/main" val="1306417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19113" y="0"/>
            <a:ext cx="6780627" cy="6780627"/>
          </a:xfrm>
        </p:spPr>
      </p:pic>
      <p:sp>
        <p:nvSpPr>
          <p:cNvPr id="2" name="Title 1"/>
          <p:cNvSpPr>
            <a:spLocks noGrp="1"/>
          </p:cNvSpPr>
          <p:nvPr>
            <p:ph type="title"/>
          </p:nvPr>
        </p:nvSpPr>
        <p:spPr>
          <a:xfrm>
            <a:off x="838200" y="0"/>
            <a:ext cx="5267178" cy="732155"/>
          </a:xfrm>
        </p:spPr>
        <p:txBody>
          <a:bodyPr>
            <a:normAutofit/>
          </a:bodyPr>
          <a:lstStyle/>
          <a:p>
            <a:r>
              <a:rPr lang="en-US" sz="2800" b="1" dirty="0" err="1"/>
              <a:t>Zapotec</a:t>
            </a:r>
            <a:r>
              <a:rPr lang="en-US" sz="2800" b="1" dirty="0"/>
              <a:t> </a:t>
            </a:r>
            <a:r>
              <a:rPr lang="en-US" sz="2800" b="1" dirty="0" smtClean="0"/>
              <a:t>Octopus   </a:t>
            </a:r>
            <a:r>
              <a:rPr lang="it-IT" sz="2800" b="1" dirty="0" smtClean="0"/>
              <a:t>12</a:t>
            </a:r>
            <a:r>
              <a:rPr lang="it-IT" sz="2800" b="1" dirty="0"/>
              <a:t>" x 6" x 11"</a:t>
            </a:r>
            <a:endParaRPr lang="en-US" sz="2800"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69411" y="1656814"/>
            <a:ext cx="4351338" cy="4351338"/>
          </a:xfrm>
        </p:spPr>
      </p:pic>
    </p:spTree>
    <p:extLst>
      <p:ext uri="{BB962C8B-B14F-4D97-AF65-F5344CB8AC3E}">
        <p14:creationId xmlns:p14="http://schemas.microsoft.com/office/powerpoint/2010/main" val="1386437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63343"/>
          </a:xfrm>
        </p:spPr>
        <p:txBody>
          <a:bodyPr>
            <a:normAutofit/>
          </a:bodyPr>
          <a:lstStyle/>
          <a:p>
            <a:r>
              <a:rPr lang="en-US" sz="2800" dirty="0"/>
              <a:t>Ivan </a:t>
            </a:r>
            <a:r>
              <a:rPr lang="en-US" sz="2800" dirty="0" smtClean="0"/>
              <a:t> &amp; </a:t>
            </a:r>
            <a:r>
              <a:rPr lang="en-US" sz="2800" dirty="0" err="1" smtClean="0"/>
              <a:t>Mayte</a:t>
            </a:r>
            <a:r>
              <a:rPr lang="en-US" sz="2800" dirty="0" smtClean="0"/>
              <a:t> Fuentes   armadillo </a:t>
            </a:r>
            <a:r>
              <a:rPr lang="en-US" sz="2800" dirty="0"/>
              <a:t>Length/Height/Width: 11" x 9" x 5"</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64013" y="840886"/>
            <a:ext cx="5644319" cy="5644319"/>
          </a:xfrm>
        </p:spPr>
      </p:pic>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41743" y="928467"/>
            <a:ext cx="5651561" cy="5651561"/>
          </a:xfrm>
        </p:spPr>
      </p:pic>
    </p:spTree>
    <p:extLst>
      <p:ext uri="{BB962C8B-B14F-4D97-AF65-F5344CB8AC3E}">
        <p14:creationId xmlns:p14="http://schemas.microsoft.com/office/powerpoint/2010/main" val="1935539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9613"/>
          </a:xfrm>
        </p:spPr>
        <p:txBody>
          <a:bodyPr>
            <a:normAutofit fontScale="90000"/>
          </a:bodyPr>
          <a:lstStyle/>
          <a:p>
            <a:r>
              <a:rPr lang="en-US" sz="3100" dirty="0" smtClean="0"/>
              <a:t>Peacock by </a:t>
            </a:r>
            <a:r>
              <a:rPr lang="en-US" sz="3100" dirty="0"/>
              <a:t>Reyna Piña from Oaxaca, </a:t>
            </a:r>
            <a:r>
              <a:rPr lang="en-US" sz="3100" dirty="0" smtClean="0"/>
              <a:t>Mexico </a:t>
            </a:r>
            <a:r>
              <a:rPr lang="en-US" sz="3100" dirty="0"/>
              <a:t>17” x 15” x 6”. </a:t>
            </a:r>
            <a:r>
              <a:rPr lang="en-US" dirty="0"/>
              <a:t/>
            </a:r>
            <a:br>
              <a:rPr lang="en-US" dirty="0"/>
            </a:b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52999" y="883090"/>
            <a:ext cx="5738312" cy="5738312"/>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76314" y="984737"/>
            <a:ext cx="5229531" cy="5229531"/>
          </a:xfrm>
        </p:spPr>
      </p:pic>
    </p:spTree>
    <p:extLst>
      <p:ext uri="{BB962C8B-B14F-4D97-AF65-F5344CB8AC3E}">
        <p14:creationId xmlns:p14="http://schemas.microsoft.com/office/powerpoint/2010/main" val="159486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6390" y="381426"/>
            <a:ext cx="6360941" cy="6360941"/>
          </a:xfrm>
        </p:spPr>
      </p:pic>
      <p:sp>
        <p:nvSpPr>
          <p:cNvPr id="2" name="Title 1"/>
          <p:cNvSpPr>
            <a:spLocks noGrp="1"/>
          </p:cNvSpPr>
          <p:nvPr>
            <p:ph type="title"/>
          </p:nvPr>
        </p:nvSpPr>
        <p:spPr>
          <a:xfrm>
            <a:off x="379828" y="0"/>
            <a:ext cx="8707901" cy="1325563"/>
          </a:xfrm>
        </p:spPr>
        <p:txBody>
          <a:bodyPr>
            <a:normAutofit/>
          </a:bodyPr>
          <a:lstStyle/>
          <a:p>
            <a:r>
              <a:rPr lang="en-US" sz="2800" dirty="0"/>
              <a:t>Sosa family in Oaxaca </a:t>
            </a:r>
            <a:r>
              <a:rPr lang="en-US" sz="2800" dirty="0" smtClean="0"/>
              <a:t>Mexico </a:t>
            </a:r>
            <a:r>
              <a:rPr lang="en-US" sz="2800"/>
              <a:t>Reading </a:t>
            </a:r>
            <a:r>
              <a:rPr lang="en-US" sz="2800" smtClean="0"/>
              <a:t>Frog</a:t>
            </a:r>
            <a:r>
              <a:rPr lang="en-US" sz="2800"/>
              <a:t> </a:t>
            </a:r>
            <a:r>
              <a:rPr lang="en-US" sz="2800" smtClean="0"/>
              <a:t>   9</a:t>
            </a:r>
            <a:r>
              <a:rPr lang="en-US" sz="2800" dirty="0"/>
              <a:t>" x 6.5" x 5"</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10141" y="1037833"/>
            <a:ext cx="5306695" cy="5306695"/>
          </a:xfrm>
        </p:spPr>
      </p:pic>
    </p:spTree>
    <p:extLst>
      <p:ext uri="{BB962C8B-B14F-4D97-AF65-F5344CB8AC3E}">
        <p14:creationId xmlns:p14="http://schemas.microsoft.com/office/powerpoint/2010/main" val="541901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35040" y="0"/>
            <a:ext cx="6344469" cy="6344469"/>
          </a:xfrm>
        </p:spPr>
      </p:pic>
      <p:sp>
        <p:nvSpPr>
          <p:cNvPr id="2" name="Title 1"/>
          <p:cNvSpPr>
            <a:spLocks noGrp="1"/>
          </p:cNvSpPr>
          <p:nvPr>
            <p:ph type="title"/>
          </p:nvPr>
        </p:nvSpPr>
        <p:spPr>
          <a:xfrm>
            <a:off x="838200" y="365126"/>
            <a:ext cx="10515600" cy="577410"/>
          </a:xfrm>
        </p:spPr>
        <p:txBody>
          <a:bodyPr>
            <a:normAutofit fontScale="90000"/>
          </a:bodyPr>
          <a:lstStyle/>
          <a:p>
            <a:r>
              <a:rPr lang="en-US" sz="3100" dirty="0"/>
              <a:t>Crab </a:t>
            </a:r>
            <a:r>
              <a:rPr lang="en-US" sz="3100" dirty="0" smtClean="0"/>
              <a:t>by Jose </a:t>
            </a:r>
            <a:r>
              <a:rPr lang="en-US" sz="3100" dirty="0" err="1" smtClean="0"/>
              <a:t>Calvo</a:t>
            </a:r>
            <a:r>
              <a:rPr lang="en-US" sz="3100" dirty="0" smtClean="0"/>
              <a:t> &amp; </a:t>
            </a:r>
            <a:r>
              <a:rPr lang="en-US" sz="3100" dirty="0" err="1" smtClean="0"/>
              <a:t>Magaly</a:t>
            </a:r>
            <a:r>
              <a:rPr lang="en-US" sz="3100" dirty="0" smtClean="0"/>
              <a:t> Fuentes</a:t>
            </a:r>
            <a:r>
              <a:rPr lang="en-US" sz="3100" dirty="0"/>
              <a:t> </a:t>
            </a:r>
            <a:r>
              <a:rPr lang="en-US" sz="3100" dirty="0" smtClean="0"/>
              <a:t>9</a:t>
            </a:r>
            <a:r>
              <a:rPr lang="en-US" sz="3100" dirty="0"/>
              <a:t>" x 7.5" x </a:t>
            </a:r>
            <a:r>
              <a:rPr lang="en-US" sz="3100" dirty="0" smtClean="0"/>
              <a:t>7”</a:t>
            </a:r>
            <a:r>
              <a:rPr lang="en-US" dirty="0" smtClean="0"/>
              <a:t/>
            </a:r>
            <a:br>
              <a:rPr lang="en-US" dirty="0" smtClean="0"/>
            </a:b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18928" y="653831"/>
            <a:ext cx="5893057" cy="5893057"/>
          </a:xfrm>
        </p:spPr>
      </p:pic>
    </p:spTree>
    <p:extLst>
      <p:ext uri="{BB962C8B-B14F-4D97-AF65-F5344CB8AC3E}">
        <p14:creationId xmlns:p14="http://schemas.microsoft.com/office/powerpoint/2010/main" val="1217189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40946" y="2193419"/>
            <a:ext cx="3619500" cy="2819400"/>
          </a:xfrm>
          <a:prstGeom prst="rect">
            <a:avLst/>
          </a:prstGeom>
        </p:spPr>
      </p:pic>
      <p:sp>
        <p:nvSpPr>
          <p:cNvPr id="3" name="Content Placeholder 2"/>
          <p:cNvSpPr>
            <a:spLocks noGrp="1"/>
          </p:cNvSpPr>
          <p:nvPr>
            <p:ph sz="half" idx="1"/>
          </p:nvPr>
        </p:nvSpPr>
        <p:spPr>
          <a:xfrm>
            <a:off x="500575" y="320383"/>
            <a:ext cx="3459871" cy="1227064"/>
          </a:xfrm>
        </p:spPr>
        <p:txBody>
          <a:bodyPr>
            <a:normAutofit lnSpcReduction="10000"/>
          </a:bodyPr>
          <a:lstStyle/>
          <a:p>
            <a:pPr marL="0" indent="0">
              <a:buNone/>
            </a:pPr>
            <a:r>
              <a:rPr lang="en-US" dirty="0" smtClean="0"/>
              <a:t>Notice the spikes on this sculpture. Could you use tooth picks? </a:t>
            </a:r>
            <a:endParaRPr lang="en-US" dirty="0"/>
          </a:p>
        </p:txBody>
      </p:sp>
      <p:pic>
        <p:nvPicPr>
          <p:cNvPr id="6" name="Picture 5"/>
          <p:cNvPicPr>
            <a:picLocks noChangeAspect="1"/>
          </p:cNvPicPr>
          <p:nvPr/>
        </p:nvPicPr>
        <p:blipFill>
          <a:blip r:embed="rId3"/>
          <a:stretch>
            <a:fillRect/>
          </a:stretch>
        </p:blipFill>
        <p:spPr>
          <a:xfrm>
            <a:off x="5943503" y="3768077"/>
            <a:ext cx="2665925" cy="2760798"/>
          </a:xfrm>
          <a:prstGeom prst="rect">
            <a:avLst/>
          </a:prstGeom>
        </p:spPr>
      </p:pic>
      <p:pic>
        <p:nvPicPr>
          <p:cNvPr id="7" name="Picture 6"/>
          <p:cNvPicPr>
            <a:picLocks noChangeAspect="1"/>
          </p:cNvPicPr>
          <p:nvPr/>
        </p:nvPicPr>
        <p:blipFill>
          <a:blip r:embed="rId4"/>
          <a:stretch>
            <a:fillRect/>
          </a:stretch>
        </p:blipFill>
        <p:spPr>
          <a:xfrm>
            <a:off x="4352486" y="179704"/>
            <a:ext cx="4256942" cy="3423415"/>
          </a:xfrm>
          <a:prstGeom prst="rect">
            <a:avLst/>
          </a:prstGeom>
        </p:spPr>
      </p:pic>
      <p:sp>
        <p:nvSpPr>
          <p:cNvPr id="8" name="TextBox 7"/>
          <p:cNvSpPr txBox="1"/>
          <p:nvPr/>
        </p:nvSpPr>
        <p:spPr>
          <a:xfrm>
            <a:off x="340946" y="5148476"/>
            <a:ext cx="3619500" cy="646331"/>
          </a:xfrm>
          <a:prstGeom prst="rect">
            <a:avLst/>
          </a:prstGeom>
          <a:noFill/>
        </p:spPr>
        <p:txBody>
          <a:bodyPr wrap="square" rtlCol="0">
            <a:spAutoFit/>
          </a:bodyPr>
          <a:lstStyle/>
          <a:p>
            <a:r>
              <a:rPr lang="en-US" dirty="0" smtClean="0"/>
              <a:t>Signed by artist. Purchased by Ms. Beach around 2003</a:t>
            </a:r>
            <a:endParaRPr lang="en-US" dirty="0"/>
          </a:p>
        </p:txBody>
      </p:sp>
    </p:spTree>
    <p:extLst>
      <p:ext uri="{BB962C8B-B14F-4D97-AF65-F5344CB8AC3E}">
        <p14:creationId xmlns:p14="http://schemas.microsoft.com/office/powerpoint/2010/main" val="959734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Alebrijes</a:t>
            </a:r>
            <a:endParaRPr lang="en-US" dirty="0"/>
          </a:p>
        </p:txBody>
      </p:sp>
      <p:sp>
        <p:nvSpPr>
          <p:cNvPr id="3" name="Content Placeholder 2"/>
          <p:cNvSpPr>
            <a:spLocks noGrp="1"/>
          </p:cNvSpPr>
          <p:nvPr>
            <p:ph idx="1"/>
          </p:nvPr>
        </p:nvSpPr>
        <p:spPr/>
        <p:txBody>
          <a:bodyPr>
            <a:normAutofit lnSpcReduction="10000"/>
          </a:bodyPr>
          <a:lstStyle/>
          <a:p>
            <a:r>
              <a:rPr lang="en-US" dirty="0"/>
              <a:t>What are </a:t>
            </a:r>
            <a:r>
              <a:rPr lang="en-US" dirty="0" err="1"/>
              <a:t>alebrijes</a:t>
            </a:r>
            <a:r>
              <a:rPr lang="en-US" dirty="0"/>
              <a:t>?</a:t>
            </a:r>
          </a:p>
          <a:p>
            <a:r>
              <a:rPr lang="en-US" dirty="0"/>
              <a:t>The </a:t>
            </a:r>
            <a:r>
              <a:rPr lang="en-US" dirty="0" err="1"/>
              <a:t>alebrije</a:t>
            </a:r>
            <a:r>
              <a:rPr lang="en-US" dirty="0"/>
              <a:t> is a Mexican handicraft traditionally made with the </a:t>
            </a:r>
            <a:r>
              <a:rPr lang="en-US" b="1" dirty="0"/>
              <a:t>cardboard</a:t>
            </a:r>
            <a:r>
              <a:rPr lang="en-US" dirty="0"/>
              <a:t> technique . It is a fantastic figure that combines physiognomic elements of various animals, whether real or imaginary, and is characterized by being painted in vibrant colors.</a:t>
            </a:r>
          </a:p>
          <a:p>
            <a:r>
              <a:rPr lang="en-US" dirty="0"/>
              <a:t>And how do you make an </a:t>
            </a:r>
            <a:r>
              <a:rPr lang="en-US" dirty="0" err="1"/>
              <a:t>alebrije</a:t>
            </a:r>
            <a:r>
              <a:rPr lang="en-US" dirty="0"/>
              <a:t>? It all starts with a base of burnt wire that is bent and molded to form the skeleton of the figure. Later it is covered with several layers of newspaper and paste, using cardboard to give it volume. The base figure is left to dry in the sun, and once it dries, more detailed elements are added, such as eyes, beaks, wings and claws.</a:t>
            </a:r>
          </a:p>
          <a:p>
            <a:endParaRPr lang="en-US" dirty="0"/>
          </a:p>
        </p:txBody>
      </p:sp>
    </p:spTree>
    <p:extLst>
      <p:ext uri="{BB962C8B-B14F-4D97-AF65-F5344CB8AC3E}">
        <p14:creationId xmlns:p14="http://schemas.microsoft.com/office/powerpoint/2010/main" val="1898499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Jan </a:t>
            </a:r>
            <a:r>
              <a:rPr lang="en-US" sz="3100" dirty="0" err="1" smtClean="0"/>
              <a:t>Huling</a:t>
            </a:r>
            <a:r>
              <a:rPr lang="en-US" sz="3100" dirty="0" smtClean="0"/>
              <a:t>, </a:t>
            </a:r>
            <a:r>
              <a:rPr lang="en-US" sz="3100" dirty="0"/>
              <a:t>A</a:t>
            </a:r>
            <a:r>
              <a:rPr lang="en-US" sz="3100" dirty="0" smtClean="0"/>
              <a:t>merican b 1953</a:t>
            </a:r>
            <a:r>
              <a:rPr lang="en-US" sz="3100" dirty="0"/>
              <a:t/>
            </a:r>
            <a:br>
              <a:rPr lang="en-US" sz="3100" dirty="0"/>
            </a:br>
            <a:r>
              <a:rPr lang="en-US" sz="3100" i="1" dirty="0" smtClean="0"/>
              <a:t>Giant </a:t>
            </a:r>
            <a:r>
              <a:rPr lang="en-US" sz="3100" i="1" dirty="0"/>
              <a:t>Praying Mantis Form Covered in Glass Seed </a:t>
            </a:r>
            <a:r>
              <a:rPr lang="en-US" sz="3100" i="1" dirty="0" smtClean="0"/>
              <a:t>Beads</a:t>
            </a:r>
            <a:r>
              <a:rPr lang="en-US" sz="3100" dirty="0" smtClean="0"/>
              <a:t>2015 </a:t>
            </a:r>
            <a:r>
              <a:rPr lang="en-US" sz="3100" dirty="0"/>
              <a:t>Height: 61 in. (154.94 cm)Width: 110 in. (279.4 cm)Depth: 59 in. (149.86 cm) </a:t>
            </a:r>
            <a:r>
              <a:rPr lang="en-US" dirty="0"/>
              <a:t/>
            </a:r>
            <a:br>
              <a:rPr lang="en-US" dirty="0"/>
            </a:b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53331" y="1825625"/>
            <a:ext cx="4351338" cy="435133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10537" y="1825625"/>
            <a:ext cx="2904926" cy="4351338"/>
          </a:xfrm>
        </p:spPr>
      </p:pic>
    </p:spTree>
    <p:extLst>
      <p:ext uri="{BB962C8B-B14F-4D97-AF65-F5344CB8AC3E}">
        <p14:creationId xmlns:p14="http://schemas.microsoft.com/office/powerpoint/2010/main" val="1853868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76518"/>
            <a:ext cx="9144000" cy="1062598"/>
          </a:xfrm>
        </p:spPr>
        <p:txBody>
          <a:bodyPr/>
          <a:lstStyle/>
          <a:p>
            <a:r>
              <a:rPr lang="en-US" dirty="0" err="1" smtClean="0"/>
              <a:t>Oaxacan</a:t>
            </a:r>
            <a:r>
              <a:rPr lang="en-US" dirty="0" smtClean="0"/>
              <a:t> </a:t>
            </a:r>
            <a:endParaRPr lang="en-US" dirty="0"/>
          </a:p>
        </p:txBody>
      </p:sp>
      <p:sp>
        <p:nvSpPr>
          <p:cNvPr id="3" name="Subtitle 2"/>
          <p:cNvSpPr>
            <a:spLocks noGrp="1"/>
          </p:cNvSpPr>
          <p:nvPr>
            <p:ph type="subTitle" idx="1"/>
          </p:nvPr>
        </p:nvSpPr>
        <p:spPr>
          <a:xfrm>
            <a:off x="636494" y="1800131"/>
            <a:ext cx="10031506" cy="4412409"/>
          </a:xfrm>
        </p:spPr>
        <p:txBody>
          <a:bodyPr>
            <a:normAutofit/>
          </a:bodyPr>
          <a:lstStyle/>
          <a:p>
            <a:r>
              <a:rPr lang="en-US" sz="3400" dirty="0"/>
              <a:t>With woodcarving origins in the traditions of carved festival masks, </a:t>
            </a:r>
            <a:r>
              <a:rPr lang="en-US" sz="3400" dirty="0" err="1"/>
              <a:t>Alibrijes</a:t>
            </a:r>
            <a:r>
              <a:rPr lang="en-US" sz="3400" dirty="0"/>
              <a:t> are small sculptures with their origin in children's toys and talismans. ... They are conceived as creatures from dreams, carved with machete and smaller knives from copal wood and intricately painted with enamels.</a:t>
            </a:r>
          </a:p>
          <a:p>
            <a:endParaRPr lang="en-US" dirty="0" smtClean="0"/>
          </a:p>
          <a:p>
            <a:r>
              <a:rPr lang="en-US" dirty="0" smtClean="0"/>
              <a:t>.</a:t>
            </a:r>
            <a:endParaRPr lang="en-US" dirty="0"/>
          </a:p>
        </p:txBody>
      </p:sp>
    </p:spTree>
    <p:extLst>
      <p:ext uri="{BB962C8B-B14F-4D97-AF65-F5344CB8AC3E}">
        <p14:creationId xmlns:p14="http://schemas.microsoft.com/office/powerpoint/2010/main" val="299459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436" r="1436"/>
          <a:stretch>
            <a:fillRect/>
          </a:stretch>
        </p:blipFill>
        <p:spPr>
          <a:xfrm>
            <a:off x="4223385" y="467751"/>
            <a:ext cx="7562142" cy="5971136"/>
          </a:xfrm>
        </p:spPr>
      </p:pic>
      <p:sp>
        <p:nvSpPr>
          <p:cNvPr id="4" name="Text Placeholder 3"/>
          <p:cNvSpPr>
            <a:spLocks noGrp="1"/>
          </p:cNvSpPr>
          <p:nvPr>
            <p:ph type="body" sz="half" idx="2"/>
          </p:nvPr>
        </p:nvSpPr>
        <p:spPr>
          <a:xfrm>
            <a:off x="291148" y="467751"/>
            <a:ext cx="3932237" cy="3811588"/>
          </a:xfrm>
        </p:spPr>
        <p:txBody>
          <a:bodyPr>
            <a:normAutofit/>
          </a:bodyPr>
          <a:lstStyle/>
          <a:p>
            <a:r>
              <a:rPr lang="en-US" sz="2800" i="1" dirty="0" err="1" smtClean="0"/>
              <a:t>Alebrije</a:t>
            </a:r>
            <a:r>
              <a:rPr lang="en-US" sz="2800" i="1" dirty="0" smtClean="0"/>
              <a:t> created by Pedro Linares </a:t>
            </a:r>
            <a:r>
              <a:rPr lang="en-US" sz="2800" i="1" dirty="0" err="1" smtClean="0"/>
              <a:t>López</a:t>
            </a:r>
            <a:r>
              <a:rPr lang="en-US" sz="2800" i="1" dirty="0" smtClean="0"/>
              <a:t> in 1986.</a:t>
            </a:r>
            <a:endParaRPr lang="en-US" sz="2800" dirty="0"/>
          </a:p>
        </p:txBody>
      </p:sp>
    </p:spTree>
    <p:extLst>
      <p:ext uri="{BB962C8B-B14F-4D97-AF65-F5344CB8AC3E}">
        <p14:creationId xmlns:p14="http://schemas.microsoft.com/office/powerpoint/2010/main" val="2101337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
            </a:r>
            <a:r>
              <a:rPr lang="en-US" dirty="0" smtClean="0"/>
              <a:t>eference </a:t>
            </a:r>
            <a:endParaRPr lang="en-US" dirty="0"/>
          </a:p>
        </p:txBody>
      </p:sp>
      <p:sp>
        <p:nvSpPr>
          <p:cNvPr id="3" name="Content Placeholder 2"/>
          <p:cNvSpPr>
            <a:spLocks noGrp="1"/>
          </p:cNvSpPr>
          <p:nvPr>
            <p:ph idx="1"/>
          </p:nvPr>
        </p:nvSpPr>
        <p:spPr/>
        <p:txBody>
          <a:bodyPr/>
          <a:lstStyle/>
          <a:p>
            <a:r>
              <a:rPr lang="en-US" dirty="0" smtClean="0">
                <a:hlinkClick r:id="rId2"/>
              </a:rPr>
              <a:t>https://www.mexican-folk-art-guide.com/Oaxacan-wood-carvings.html#.YDcVlHdKhmA</a:t>
            </a:r>
            <a:endParaRPr lang="en-US" dirty="0" smtClean="0"/>
          </a:p>
          <a:p>
            <a:endParaRPr lang="en-US" dirty="0"/>
          </a:p>
          <a:p>
            <a:r>
              <a:rPr lang="en-US" dirty="0" smtClean="0"/>
              <a:t>https://</a:t>
            </a:r>
            <a:r>
              <a:rPr lang="en-US" dirty="0" err="1" smtClean="0"/>
              <a:t>www.oaxacaoriginal.com</a:t>
            </a:r>
            <a:r>
              <a:rPr lang="en-US" dirty="0" smtClean="0"/>
              <a:t>/</a:t>
            </a:r>
            <a:endParaRPr lang="en-US" dirty="0"/>
          </a:p>
        </p:txBody>
      </p:sp>
    </p:spTree>
    <p:extLst>
      <p:ext uri="{BB962C8B-B14F-4D97-AF65-F5344CB8AC3E}">
        <p14:creationId xmlns:p14="http://schemas.microsoft.com/office/powerpoint/2010/main" val="730060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3313" y="610411"/>
            <a:ext cx="6056566" cy="6056566"/>
          </a:xfrm>
        </p:spPr>
      </p:pic>
      <p:sp>
        <p:nvSpPr>
          <p:cNvPr id="4" name="Text Placeholder 3"/>
          <p:cNvSpPr>
            <a:spLocks noGrp="1"/>
          </p:cNvSpPr>
          <p:nvPr>
            <p:ph type="body" sz="half" idx="2"/>
          </p:nvPr>
        </p:nvSpPr>
        <p:spPr>
          <a:xfrm>
            <a:off x="5656771" y="283463"/>
            <a:ext cx="6202294" cy="1376525"/>
          </a:xfrm>
        </p:spPr>
        <p:txBody>
          <a:bodyPr>
            <a:noAutofit/>
          </a:bodyPr>
          <a:lstStyle/>
          <a:p>
            <a:r>
              <a:rPr lang="en-US" sz="3200" dirty="0"/>
              <a:t>Javier Jimenez: Masterpiece Snails</a:t>
            </a:r>
          </a:p>
          <a:p>
            <a:r>
              <a:rPr lang="en-US" sz="3200" b="1" dirty="0" smtClean="0"/>
              <a:t>14.5</a:t>
            </a:r>
            <a:r>
              <a:rPr lang="en-US" sz="3200" b="1" dirty="0"/>
              <a:t>''Tall 13''Long 11'</a:t>
            </a:r>
            <a:r>
              <a:rPr lang="en-US" sz="3200" b="1" dirty="0" smtClean="0"/>
              <a:t>'Wide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688" y="2231135"/>
            <a:ext cx="4337367" cy="4337367"/>
          </a:xfrm>
          <a:prstGeom prst="rect">
            <a:avLst/>
          </a:prstGeom>
        </p:spPr>
      </p:pic>
    </p:spTree>
    <p:extLst>
      <p:ext uri="{BB962C8B-B14F-4D97-AF65-F5344CB8AC3E}">
        <p14:creationId xmlns:p14="http://schemas.microsoft.com/office/powerpoint/2010/main" val="1722720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1810" y="1100809"/>
            <a:ext cx="5361037" cy="5361037"/>
          </a:xfrm>
        </p:spPr>
      </p:pic>
      <p:sp>
        <p:nvSpPr>
          <p:cNvPr id="2" name="Title 1"/>
          <p:cNvSpPr>
            <a:spLocks noGrp="1"/>
          </p:cNvSpPr>
          <p:nvPr>
            <p:ph type="title"/>
          </p:nvPr>
        </p:nvSpPr>
        <p:spPr/>
        <p:txBody>
          <a:bodyPr>
            <a:normAutofit/>
          </a:bodyPr>
          <a:lstStyle/>
          <a:p>
            <a:r>
              <a:rPr lang="en-US" sz="2800" dirty="0"/>
              <a:t>Rocio Fabian: Exquisite Tarsier</a:t>
            </a:r>
            <a:br>
              <a:rPr lang="en-US" sz="2800" dirty="0"/>
            </a:br>
            <a:r>
              <a:rPr lang="en-US" sz="2800" b="1" dirty="0"/>
              <a:t>9''Tall 8''Long 7'</a:t>
            </a:r>
            <a:r>
              <a:rPr lang="en-US" sz="2800" b="1" dirty="0" smtClean="0"/>
              <a:t>'Wide</a:t>
            </a:r>
            <a:endParaRPr lang="en-US" sz="2800"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58352" y="140042"/>
            <a:ext cx="5811838" cy="5811838"/>
          </a:xfrm>
        </p:spPr>
      </p:pic>
    </p:spTree>
    <p:extLst>
      <p:ext uri="{BB962C8B-B14F-4D97-AF65-F5344CB8AC3E}">
        <p14:creationId xmlns:p14="http://schemas.microsoft.com/office/powerpoint/2010/main" val="646841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8978" y="1136309"/>
            <a:ext cx="5584874" cy="5584874"/>
          </a:xfrm>
        </p:spPr>
      </p:pic>
      <p:sp>
        <p:nvSpPr>
          <p:cNvPr id="2" name="Title 1"/>
          <p:cNvSpPr>
            <a:spLocks noGrp="1"/>
          </p:cNvSpPr>
          <p:nvPr>
            <p:ph type="title"/>
          </p:nvPr>
        </p:nvSpPr>
        <p:spPr/>
        <p:txBody>
          <a:bodyPr>
            <a:normAutofit/>
          </a:bodyPr>
          <a:lstStyle/>
          <a:p>
            <a:r>
              <a:rPr lang="en-US" sz="2800" dirty="0"/>
              <a:t>Aldo Hernandez-Casa Don Juan: Magnificent Dog</a:t>
            </a:r>
            <a:br>
              <a:rPr lang="en-US" sz="2800" dirty="0"/>
            </a:br>
            <a:r>
              <a:rPr lang="en-US" sz="2800" b="1" dirty="0"/>
              <a:t>8''Tall 8''Long 4'</a:t>
            </a:r>
            <a:r>
              <a:rPr lang="en-US" sz="2800" b="1" dirty="0" smtClean="0"/>
              <a:t>'Wide</a:t>
            </a:r>
            <a:endParaRPr lang="en-US" sz="2800"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7331" y="1136309"/>
            <a:ext cx="5040654" cy="5040654"/>
          </a:xfrm>
        </p:spPr>
      </p:pic>
    </p:spTree>
    <p:extLst>
      <p:ext uri="{BB962C8B-B14F-4D97-AF65-F5344CB8AC3E}">
        <p14:creationId xmlns:p14="http://schemas.microsoft.com/office/powerpoint/2010/main" val="280611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1984" y="826819"/>
            <a:ext cx="5808650" cy="5808650"/>
          </a:xfrm>
        </p:spPr>
      </p:pic>
      <p:sp>
        <p:nvSpPr>
          <p:cNvPr id="2" name="Title 1"/>
          <p:cNvSpPr>
            <a:spLocks noGrp="1"/>
          </p:cNvSpPr>
          <p:nvPr>
            <p:ph type="title"/>
          </p:nvPr>
        </p:nvSpPr>
        <p:spPr>
          <a:xfrm>
            <a:off x="838200" y="0"/>
            <a:ext cx="10515600" cy="1325563"/>
          </a:xfrm>
        </p:spPr>
        <p:txBody>
          <a:bodyPr>
            <a:normAutofit/>
          </a:bodyPr>
          <a:lstStyle/>
          <a:p>
            <a:r>
              <a:rPr lang="en-US" sz="2800" dirty="0"/>
              <a:t>Manuel Cruz: Jaguar</a:t>
            </a:r>
            <a:br>
              <a:rPr lang="en-US" sz="2800" dirty="0"/>
            </a:br>
            <a:r>
              <a:rPr lang="en-US" sz="2800" b="1" dirty="0"/>
              <a:t>5''Tall 10''Long 3'</a:t>
            </a:r>
            <a:r>
              <a:rPr lang="en-US" sz="2800" b="1" dirty="0" smtClean="0"/>
              <a:t>'Wide</a:t>
            </a:r>
            <a:endParaRPr lang="en-US" sz="2800"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02592" y="348517"/>
            <a:ext cx="5751208" cy="5751208"/>
          </a:xfrm>
        </p:spPr>
      </p:pic>
    </p:spTree>
    <p:extLst>
      <p:ext uri="{BB962C8B-B14F-4D97-AF65-F5344CB8AC3E}">
        <p14:creationId xmlns:p14="http://schemas.microsoft.com/office/powerpoint/2010/main" val="786719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25438" y="112544"/>
            <a:ext cx="6654018" cy="6654018"/>
          </a:xfrm>
        </p:spPr>
      </p:pic>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96727" y="1049349"/>
            <a:ext cx="5808651" cy="5808651"/>
          </a:xfrm>
        </p:spPr>
      </p:pic>
      <p:sp>
        <p:nvSpPr>
          <p:cNvPr id="2" name="Title 1"/>
          <p:cNvSpPr>
            <a:spLocks noGrp="1"/>
          </p:cNvSpPr>
          <p:nvPr>
            <p:ph type="title"/>
          </p:nvPr>
        </p:nvSpPr>
        <p:spPr>
          <a:xfrm>
            <a:off x="423069" y="0"/>
            <a:ext cx="10515600" cy="1325563"/>
          </a:xfrm>
        </p:spPr>
        <p:txBody>
          <a:bodyPr>
            <a:normAutofit/>
          </a:bodyPr>
          <a:lstStyle/>
          <a:p>
            <a:r>
              <a:rPr lang="en-US" sz="2800" dirty="0"/>
              <a:t>Manuel Cruz: Elephant &amp; Baby</a:t>
            </a:r>
            <a:br>
              <a:rPr lang="en-US" sz="2800" dirty="0"/>
            </a:br>
            <a:r>
              <a:rPr lang="en-US" sz="2800" b="1" dirty="0"/>
              <a:t>8.5''Tall 9''Long 7.5'</a:t>
            </a:r>
            <a:r>
              <a:rPr lang="en-US" sz="2800" b="1" dirty="0" smtClean="0"/>
              <a:t>'Wide</a:t>
            </a:r>
            <a:endParaRPr lang="en-US" sz="2800" dirty="0"/>
          </a:p>
        </p:txBody>
      </p:sp>
    </p:spTree>
    <p:extLst>
      <p:ext uri="{BB962C8B-B14F-4D97-AF65-F5344CB8AC3E}">
        <p14:creationId xmlns:p14="http://schemas.microsoft.com/office/powerpoint/2010/main" val="481374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6389" y="939360"/>
            <a:ext cx="5963395" cy="5963395"/>
          </a:xfrm>
        </p:spPr>
      </p:pic>
      <p:sp>
        <p:nvSpPr>
          <p:cNvPr id="2" name="Title 1"/>
          <p:cNvSpPr>
            <a:spLocks noGrp="1"/>
          </p:cNvSpPr>
          <p:nvPr>
            <p:ph type="title"/>
          </p:nvPr>
        </p:nvSpPr>
        <p:spPr>
          <a:xfrm>
            <a:off x="423069" y="0"/>
            <a:ext cx="10515600" cy="1325563"/>
          </a:xfrm>
        </p:spPr>
        <p:txBody>
          <a:bodyPr>
            <a:normAutofit/>
          </a:bodyPr>
          <a:lstStyle/>
          <a:p>
            <a:r>
              <a:rPr lang="en-US" sz="2800" dirty="0"/>
              <a:t>Luis Sosa: Spectacular Lemur</a:t>
            </a:r>
            <a:br>
              <a:rPr lang="en-US" sz="2800" dirty="0"/>
            </a:br>
            <a:r>
              <a:rPr lang="en-US" sz="2800" b="1" dirty="0" smtClean="0"/>
              <a:t>13.5</a:t>
            </a:r>
            <a:r>
              <a:rPr lang="en-US" sz="2800" b="1" dirty="0"/>
              <a:t>''Tall 12''Long 5''Wide</a:t>
            </a:r>
            <a:endParaRPr lang="en-US" sz="2800"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14534" y="292246"/>
            <a:ext cx="6122621" cy="6122621"/>
          </a:xfrm>
        </p:spPr>
      </p:pic>
    </p:spTree>
    <p:extLst>
      <p:ext uri="{BB962C8B-B14F-4D97-AF65-F5344CB8AC3E}">
        <p14:creationId xmlns:p14="http://schemas.microsoft.com/office/powerpoint/2010/main" val="483047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8087"/>
          </a:xfrm>
        </p:spPr>
        <p:txBody>
          <a:bodyPr>
            <a:normAutofit fontScale="90000"/>
          </a:bodyPr>
          <a:lstStyle/>
          <a:p>
            <a:r>
              <a:rPr lang="en-US" sz="3100" dirty="0" err="1" smtClean="0">
                <a:effectLst/>
                <a:latin typeface="PT Sans" charset="-52"/>
              </a:rPr>
              <a:t>Oaxacan</a:t>
            </a:r>
            <a:r>
              <a:rPr lang="en-US" sz="3100" dirty="0" smtClean="0">
                <a:effectLst/>
                <a:latin typeface="PT Sans" charset="-52"/>
              </a:rPr>
              <a:t> wood carving by Blas family  8X10”</a:t>
            </a:r>
            <a:r>
              <a:rPr lang="en-US" dirty="0" smtClean="0">
                <a:effectLst/>
                <a:latin typeface="PT Sans" charset="-52"/>
              </a:rPr>
              <a:t/>
            </a:r>
            <a:br>
              <a:rPr lang="en-US" dirty="0" smtClean="0">
                <a:effectLst/>
                <a:latin typeface="PT Sans" charset="-52"/>
              </a:rPr>
            </a:b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814770"/>
            <a:ext cx="7441067" cy="551569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083213"/>
            <a:ext cx="6527504" cy="4838512"/>
          </a:xfrm>
        </p:spPr>
      </p:pic>
    </p:spTree>
    <p:extLst>
      <p:ext uri="{BB962C8B-B14F-4D97-AF65-F5344CB8AC3E}">
        <p14:creationId xmlns:p14="http://schemas.microsoft.com/office/powerpoint/2010/main" val="1912620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11519</TotalTime>
  <Words>203</Words>
  <Application>Microsoft Macintosh PowerPoint</Application>
  <PresentationFormat>Widescreen</PresentationFormat>
  <Paragraphs>33</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Calibri</vt:lpstr>
      <vt:lpstr>Calibri Light</vt:lpstr>
      <vt:lpstr>PT Sans</vt:lpstr>
      <vt:lpstr>Arial</vt:lpstr>
      <vt:lpstr>Office Theme</vt:lpstr>
      <vt:lpstr>Whimsical Creatures </vt:lpstr>
      <vt:lpstr>Oaxacan </vt:lpstr>
      <vt:lpstr>PowerPoint Presentation</vt:lpstr>
      <vt:lpstr>Rocio Fabian: Exquisite Tarsier 9''Tall 8''Long 7''Wide</vt:lpstr>
      <vt:lpstr>Aldo Hernandez-Casa Don Juan: Magnificent Dog 8''Tall 8''Long 4''Wide</vt:lpstr>
      <vt:lpstr>Manuel Cruz: Jaguar 5''Tall 10''Long 3''Wide</vt:lpstr>
      <vt:lpstr>Manuel Cruz: Elephant &amp; Baby 8.5''Tall 9''Long 7.5''Wide</vt:lpstr>
      <vt:lpstr>Luis Sosa: Spectacular Lemur 13.5''Tall 12''Long 5''Wide</vt:lpstr>
      <vt:lpstr>Oaxacan wood carving by Blas family  8X10” </vt:lpstr>
      <vt:lpstr>Zeny Fuentes, Red Buffalo 13 1/2"L x 7 1/2"W x 10”H</vt:lpstr>
      <vt:lpstr>Coyote Alebrije, By Manuel Cruz 18″ tall 11.5″ long and 8″ wide  </vt:lpstr>
      <vt:lpstr>Zapotec Octopus   12" x 6" x 11"</vt:lpstr>
      <vt:lpstr>Ivan  &amp; Mayte Fuentes   armadillo Length/Height/Width: 11" x 9" x 5"</vt:lpstr>
      <vt:lpstr>Peacock by Reyna Piña from Oaxaca, Mexico 17” x 15” x 6”.  </vt:lpstr>
      <vt:lpstr>Sosa family in Oaxaca Mexico Reading Frog    9" x 6.5" x 5"</vt:lpstr>
      <vt:lpstr>Crab by Jose Calvo &amp; Magaly Fuentes 9" x 7.5" x 7” </vt:lpstr>
      <vt:lpstr>PowerPoint Presentation</vt:lpstr>
      <vt:lpstr>Alebrijes</vt:lpstr>
      <vt:lpstr>Jan Huling, American b 1953 Giant Praying Mantis Form Covered in Glass Seed Beads2015 Height: 61 in. (154.94 cm)Width: 110 in. (279.4 cm)Depth: 59 in. (149.86 cm)  </vt:lpstr>
      <vt:lpstr>PowerPoint Presentation</vt:lpstr>
      <vt:lpstr>Reference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Oaxacan </dc:title>
  <dc:creator>Microsoft Office User</dc:creator>
  <cp:lastModifiedBy>Microsoft Office User</cp:lastModifiedBy>
  <cp:revision>17</cp:revision>
  <dcterms:created xsi:type="dcterms:W3CDTF">2021-02-25T02:42:23Z</dcterms:created>
  <dcterms:modified xsi:type="dcterms:W3CDTF">2021-03-15T14:55:55Z</dcterms:modified>
</cp:coreProperties>
</file>