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3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306"/>
    <p:restoredTop sz="50000"/>
  </p:normalViewPr>
  <p:slideViewPr>
    <p:cSldViewPr snapToGrid="0" snapToObjects="1">
      <p:cViewPr varScale="1">
        <p:scale>
          <a:sx n="81" d="100"/>
          <a:sy n="81" d="100"/>
        </p:scale>
        <p:origin x="200" y="8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0C6B7-39EE-704B-9A37-7B579D7EBF32}" type="datetimeFigureOut">
              <a:rPr lang="en-US" smtClean="0"/>
              <a:t>2/9/21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9AF2-6252-7248-A304-390838B0C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499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0C6B7-39EE-704B-9A37-7B579D7EBF32}" type="datetimeFigureOut">
              <a:rPr lang="en-US" smtClean="0"/>
              <a:t>2/9/21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9AF2-6252-7248-A304-390838B0C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667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0C6B7-39EE-704B-9A37-7B579D7EBF32}" type="datetimeFigureOut">
              <a:rPr lang="en-US" smtClean="0"/>
              <a:t>2/9/21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9AF2-6252-7248-A304-390838B0C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20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0C6B7-39EE-704B-9A37-7B579D7EBF32}" type="datetimeFigureOut">
              <a:rPr lang="en-US" smtClean="0"/>
              <a:t>2/9/21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9AF2-6252-7248-A304-390838B0CB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82521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0C6B7-39EE-704B-9A37-7B579D7EBF32}" type="datetimeFigureOut">
              <a:rPr lang="en-US" smtClean="0"/>
              <a:t>2/9/21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9AF2-6252-7248-A304-390838B0C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30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0C6B7-39EE-704B-9A37-7B579D7EBF32}" type="datetimeFigureOut">
              <a:rPr lang="en-US" smtClean="0"/>
              <a:t>2/9/21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9AF2-6252-7248-A304-390838B0C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5148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0C6B7-39EE-704B-9A37-7B579D7EBF32}" type="datetimeFigureOut">
              <a:rPr lang="en-US" smtClean="0"/>
              <a:t>2/9/21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9AF2-6252-7248-A304-390838B0C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932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0C6B7-39EE-704B-9A37-7B579D7EBF32}" type="datetimeFigureOut">
              <a:rPr lang="en-US" smtClean="0"/>
              <a:t>2/9/21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9AF2-6252-7248-A304-390838B0C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76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0C6B7-39EE-704B-9A37-7B579D7EBF32}" type="datetimeFigureOut">
              <a:rPr lang="en-US" smtClean="0"/>
              <a:t>2/9/21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9AF2-6252-7248-A304-390838B0C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374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0C6B7-39EE-704B-9A37-7B579D7EBF32}" type="datetimeFigureOut">
              <a:rPr lang="en-US" smtClean="0"/>
              <a:t>2/9/21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9AF2-6252-7248-A304-390838B0C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797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0C6B7-39EE-704B-9A37-7B579D7EBF32}" type="datetimeFigureOut">
              <a:rPr lang="en-US" smtClean="0"/>
              <a:t>2/9/21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9AF2-6252-7248-A304-390838B0C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519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0C6B7-39EE-704B-9A37-7B579D7EBF32}" type="datetimeFigureOut">
              <a:rPr lang="en-US" smtClean="0"/>
              <a:t>2/9/21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9AF2-6252-7248-A304-390838B0C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91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0C6B7-39EE-704B-9A37-7B579D7EBF32}" type="datetimeFigureOut">
              <a:rPr lang="en-US" smtClean="0"/>
              <a:t>2/9/21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9AF2-6252-7248-A304-390838B0C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501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0C6B7-39EE-704B-9A37-7B579D7EBF32}" type="datetimeFigureOut">
              <a:rPr lang="en-US" smtClean="0"/>
              <a:t>2/9/21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9AF2-6252-7248-A304-390838B0C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643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0C6B7-39EE-704B-9A37-7B579D7EBF32}" type="datetimeFigureOut">
              <a:rPr lang="en-US" smtClean="0"/>
              <a:t>2/9/21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9AF2-6252-7248-A304-390838B0C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80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0C6B7-39EE-704B-9A37-7B579D7EBF32}" type="datetimeFigureOut">
              <a:rPr lang="en-US" smtClean="0"/>
              <a:t>2/9/21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9AF2-6252-7248-A304-390838B0C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913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0C6B7-39EE-704B-9A37-7B579D7EBF32}" type="datetimeFigureOut">
              <a:rPr lang="en-US" smtClean="0"/>
              <a:t>2/9/21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9AF2-6252-7248-A304-390838B0C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345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BBC0C6B7-39EE-704B-9A37-7B579D7EBF32}" type="datetimeFigureOut">
              <a:rPr lang="en-US" smtClean="0"/>
              <a:t>2/9/21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455F9AF2-6252-7248-A304-390838B0C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466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  <p:sldLayoutId id="2147483848" r:id="rId14"/>
    <p:sldLayoutId id="2147483849" r:id="rId15"/>
    <p:sldLayoutId id="2147483850" r:id="rId16"/>
    <p:sldLayoutId id="214748385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6919" y="2744956"/>
            <a:ext cx="9144000" cy="30157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Frank Stella</a:t>
            </a:r>
            <a:br>
              <a:rPr lang="en-US" dirty="0" smtClean="0"/>
            </a:br>
            <a:r>
              <a:rPr lang="en-US" i="1" dirty="0" smtClean="0"/>
              <a:t>The Grand Armada</a:t>
            </a:r>
            <a:br>
              <a:rPr lang="en-US" i="1" dirty="0" smtClean="0"/>
            </a:br>
            <a:r>
              <a:rPr lang="en-US" sz="6700" i="1" dirty="0" smtClean="0"/>
              <a:t>“</a:t>
            </a:r>
            <a:r>
              <a:rPr lang="en-US" sz="6700" dirty="0" smtClean="0">
                <a:effectLst/>
              </a:rPr>
              <a:t>What </a:t>
            </a:r>
            <a:r>
              <a:rPr lang="en-US" sz="6700" dirty="0">
                <a:effectLst/>
              </a:rPr>
              <a:t>you see is what you see.”</a:t>
            </a:r>
            <a:endParaRPr lang="en-US" sz="67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6919" y="1682695"/>
            <a:ext cx="9144000" cy="754025"/>
          </a:xfrm>
        </p:spPr>
        <p:txBody>
          <a:bodyPr/>
          <a:lstStyle/>
          <a:p>
            <a:r>
              <a:rPr lang="en-US" dirty="0" smtClean="0"/>
              <a:t>Warm-up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9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3166" y="0"/>
            <a:ext cx="5757842" cy="6788722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5740" y="265176"/>
            <a:ext cx="3823651" cy="5934456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>
                <a:solidFill>
                  <a:schemeClr val="tx1"/>
                </a:solidFill>
              </a:rPr>
              <a:t>Frank Stella</a:t>
            </a:r>
            <a:r>
              <a:rPr lang="en-US" sz="3500" dirty="0" smtClean="0">
                <a:solidFill>
                  <a:schemeClr val="tx1"/>
                </a:solidFill>
              </a:rPr>
              <a:t>, American, b. 1936</a:t>
            </a:r>
          </a:p>
          <a:p>
            <a:r>
              <a:rPr lang="en-US" sz="3500" i="1" dirty="0" smtClean="0">
                <a:solidFill>
                  <a:schemeClr val="tx1"/>
                </a:solidFill>
              </a:rPr>
              <a:t>The </a:t>
            </a:r>
            <a:r>
              <a:rPr lang="en-US" sz="3500" i="1" dirty="0">
                <a:solidFill>
                  <a:schemeClr val="tx1"/>
                </a:solidFill>
              </a:rPr>
              <a:t>Grand Armada (IRS-6, </a:t>
            </a:r>
            <a:r>
              <a:rPr lang="en-US" sz="3500" i="1" dirty="0" smtClean="0">
                <a:solidFill>
                  <a:schemeClr val="tx1"/>
                </a:solidFill>
              </a:rPr>
              <a:t>1X)</a:t>
            </a:r>
            <a:endParaRPr lang="en-US" sz="3500" dirty="0">
              <a:solidFill>
                <a:schemeClr val="tx1"/>
              </a:solidFill>
            </a:endParaRPr>
          </a:p>
          <a:p>
            <a:r>
              <a:rPr lang="en-US" sz="3500" dirty="0" smtClean="0">
                <a:solidFill>
                  <a:schemeClr val="tx1"/>
                </a:solidFill>
              </a:rPr>
              <a:t>1989.</a:t>
            </a:r>
          </a:p>
          <a:p>
            <a:r>
              <a:rPr lang="en-US" sz="3500" dirty="0" err="1">
                <a:solidFill>
                  <a:schemeClr val="tx1"/>
                </a:solidFill>
              </a:rPr>
              <a:t>Aluminium</a:t>
            </a:r>
            <a:r>
              <a:rPr lang="en-US" sz="3500" dirty="0">
                <a:solidFill>
                  <a:schemeClr val="tx1"/>
                </a:solidFill>
              </a:rPr>
              <a:t> relief, painted, five </a:t>
            </a:r>
            <a:r>
              <a:rPr lang="en-US" sz="3500" dirty="0" smtClean="0">
                <a:solidFill>
                  <a:schemeClr val="tx1"/>
                </a:solidFill>
              </a:rPr>
              <a:t>parts</a:t>
            </a:r>
          </a:p>
          <a:p>
            <a:r>
              <a:rPr lang="it-IT" sz="3500" dirty="0">
                <a:solidFill>
                  <a:schemeClr val="tx1"/>
                </a:solidFill>
              </a:rPr>
              <a:t>315 × 186.5 × 99 </a:t>
            </a:r>
            <a:r>
              <a:rPr lang="it-IT" sz="3500" dirty="0" smtClean="0">
                <a:solidFill>
                  <a:schemeClr val="tx1"/>
                </a:solidFill>
              </a:rPr>
              <a:t>cm</a:t>
            </a:r>
          </a:p>
          <a:p>
            <a:endParaRPr lang="it-IT" sz="3500" dirty="0">
              <a:solidFill>
                <a:schemeClr val="tx1"/>
              </a:solidFill>
            </a:endParaRPr>
          </a:p>
          <a:p>
            <a:r>
              <a:rPr lang="it-IT" sz="2200" dirty="0" smtClean="0">
                <a:solidFill>
                  <a:schemeClr val="tx1"/>
                </a:solidFill>
              </a:rPr>
              <a:t>image </a:t>
            </a:r>
            <a:r>
              <a:rPr lang="it-IT" sz="2200" dirty="0" err="1" smtClean="0">
                <a:solidFill>
                  <a:schemeClr val="tx1"/>
                </a:solidFill>
              </a:rPr>
              <a:t>found</a:t>
            </a:r>
            <a:r>
              <a:rPr lang="it-IT" sz="2200" dirty="0" smtClean="0">
                <a:solidFill>
                  <a:schemeClr val="tx1"/>
                </a:solidFill>
              </a:rPr>
              <a:t> on </a:t>
            </a:r>
            <a:r>
              <a:rPr lang="it-IT" sz="2200" dirty="0" err="1" smtClean="0">
                <a:solidFill>
                  <a:schemeClr val="tx1"/>
                </a:solidFill>
              </a:rPr>
              <a:t>https</a:t>
            </a:r>
            <a:r>
              <a:rPr lang="it-IT" sz="2200" dirty="0">
                <a:solidFill>
                  <a:schemeClr val="tx1"/>
                </a:solidFill>
              </a:rPr>
              <a:t>://</a:t>
            </a:r>
            <a:r>
              <a:rPr lang="it-IT" sz="2200" dirty="0" err="1">
                <a:solidFill>
                  <a:schemeClr val="tx1"/>
                </a:solidFill>
              </a:rPr>
              <a:t>whitney.org</a:t>
            </a:r>
            <a:r>
              <a:rPr lang="it-IT" sz="2200" dirty="0">
                <a:solidFill>
                  <a:schemeClr val="tx1"/>
                </a:solidFill>
              </a:rPr>
              <a:t>/</a:t>
            </a:r>
            <a:r>
              <a:rPr lang="it-IT" sz="2200" dirty="0" err="1">
                <a:solidFill>
                  <a:schemeClr val="tx1"/>
                </a:solidFill>
              </a:rPr>
              <a:t>education</a:t>
            </a:r>
            <a:r>
              <a:rPr lang="it-IT" sz="2200" dirty="0">
                <a:solidFill>
                  <a:schemeClr val="tx1"/>
                </a:solidFill>
              </a:rPr>
              <a:t>/for-</a:t>
            </a:r>
            <a:r>
              <a:rPr lang="it-IT" sz="2200" dirty="0" err="1">
                <a:solidFill>
                  <a:schemeClr val="tx1"/>
                </a:solidFill>
              </a:rPr>
              <a:t>teachers</a:t>
            </a:r>
            <a:r>
              <a:rPr lang="it-IT" sz="2200" dirty="0">
                <a:solidFill>
                  <a:schemeClr val="tx1"/>
                </a:solidFill>
              </a:rPr>
              <a:t>/</a:t>
            </a:r>
            <a:r>
              <a:rPr lang="it-IT" sz="2200" dirty="0" err="1">
                <a:solidFill>
                  <a:schemeClr val="tx1"/>
                </a:solidFill>
              </a:rPr>
              <a:t>teacher-guides</a:t>
            </a:r>
            <a:r>
              <a:rPr lang="it-IT" sz="2200" dirty="0">
                <a:solidFill>
                  <a:schemeClr val="tx1"/>
                </a:solidFill>
              </a:rPr>
              <a:t>/</a:t>
            </a:r>
            <a:r>
              <a:rPr lang="it-IT" sz="2200" dirty="0" err="1">
                <a:solidFill>
                  <a:schemeClr val="tx1"/>
                </a:solidFill>
              </a:rPr>
              <a:t>frank</a:t>
            </a:r>
            <a:r>
              <a:rPr lang="it-IT" sz="2200" dirty="0">
                <a:solidFill>
                  <a:schemeClr val="tx1"/>
                </a:solidFill>
              </a:rPr>
              <a:t>-stella</a:t>
            </a:r>
            <a:endParaRPr lang="en-US" sz="2200" dirty="0" smtClean="0">
              <a:solidFill>
                <a:schemeClr val="tx1"/>
              </a:solidFill>
            </a:endParaRPr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109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177" y="69278"/>
            <a:ext cx="5757842" cy="6788722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5740" y="265176"/>
            <a:ext cx="3823651" cy="5934456"/>
          </a:xfrm>
        </p:spPr>
        <p:txBody>
          <a:bodyPr>
            <a:normAutofit/>
          </a:bodyPr>
          <a:lstStyle/>
          <a:p>
            <a:r>
              <a:rPr lang="en-US" sz="3500" dirty="0" smtClean="0">
                <a:solidFill>
                  <a:schemeClr val="tx1"/>
                </a:solidFill>
              </a:rPr>
              <a:t>DESCRIBE</a:t>
            </a:r>
          </a:p>
          <a:p>
            <a:r>
              <a:rPr lang="en-US" sz="3500" dirty="0" smtClean="0">
                <a:solidFill>
                  <a:schemeClr val="tx1"/>
                </a:solidFill>
              </a:rPr>
              <a:t>What you see in the foreground, middle ground, and background in this sculpture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06967" y="5871148"/>
            <a:ext cx="527321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Write your answers with complete sentences that give specific details</a:t>
            </a:r>
            <a:r>
              <a:rPr lang="en-US" sz="3300" dirty="0" smtClean="0"/>
              <a:t>.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104034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177" y="26943"/>
            <a:ext cx="5757842" cy="6788722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5740" y="265176"/>
            <a:ext cx="3823651" cy="5934456"/>
          </a:xfrm>
        </p:spPr>
        <p:txBody>
          <a:bodyPr>
            <a:normAutofit/>
          </a:bodyPr>
          <a:lstStyle/>
          <a:p>
            <a:r>
              <a:rPr lang="en-US" sz="3500" dirty="0" smtClean="0">
                <a:solidFill>
                  <a:schemeClr val="tx1"/>
                </a:solidFill>
              </a:rPr>
              <a:t>ANALYZE</a:t>
            </a:r>
          </a:p>
          <a:p>
            <a:r>
              <a:rPr lang="en-US" sz="3500" dirty="0" smtClean="0">
                <a:solidFill>
                  <a:schemeClr val="tx1"/>
                </a:solidFill>
              </a:rPr>
              <a:t>Which three principles of design do you think the artist used for this composition? write a sentence for each.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6967" y="5871148"/>
            <a:ext cx="527321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Write your answers with complete sentences that give specific details</a:t>
            </a:r>
            <a:r>
              <a:rPr lang="en-US" sz="3300" dirty="0" smtClean="0"/>
              <a:t>.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73706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177" y="26943"/>
            <a:ext cx="5757842" cy="6788722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5740" y="265176"/>
            <a:ext cx="3823651" cy="5934456"/>
          </a:xfrm>
        </p:spPr>
        <p:txBody>
          <a:bodyPr>
            <a:normAutofit/>
          </a:bodyPr>
          <a:lstStyle/>
          <a:p>
            <a:r>
              <a:rPr lang="en-US" sz="3500" dirty="0" smtClean="0">
                <a:solidFill>
                  <a:schemeClr val="tx1"/>
                </a:solidFill>
              </a:rPr>
              <a:t>INTERPRET</a:t>
            </a:r>
          </a:p>
          <a:p>
            <a:r>
              <a:rPr lang="en-US" sz="3200" dirty="0">
                <a:solidFill>
                  <a:schemeClr val="tx1"/>
                </a:solidFill>
              </a:rPr>
              <a:t>Stella used the book </a:t>
            </a:r>
            <a:r>
              <a:rPr lang="en-US" sz="3200" i="1" dirty="0">
                <a:solidFill>
                  <a:schemeClr val="tx1"/>
                </a:solidFill>
              </a:rPr>
              <a:t>Moby-Dick</a:t>
            </a:r>
            <a:r>
              <a:rPr lang="en-US" sz="3200" dirty="0">
                <a:solidFill>
                  <a:schemeClr val="tx1"/>
                </a:solidFill>
              </a:rPr>
              <a:t> to inspire the design for this sculpture.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What emotions do you believe the artist was trying to say in this composition?</a:t>
            </a:r>
            <a:endParaRPr lang="en-US" sz="3200" dirty="0">
              <a:solidFill>
                <a:schemeClr val="tx1"/>
              </a:solidFill>
            </a:endParaRPr>
          </a:p>
          <a:p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06967" y="5871148"/>
            <a:ext cx="527321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Write your answers with complete sentences that give specific details</a:t>
            </a:r>
            <a:r>
              <a:rPr lang="en-US" sz="3300" dirty="0" smtClean="0"/>
              <a:t>.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130795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177" y="26943"/>
            <a:ext cx="5757842" cy="6788722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5740" y="265176"/>
            <a:ext cx="3823651" cy="5934456"/>
          </a:xfrm>
        </p:spPr>
        <p:txBody>
          <a:bodyPr>
            <a:normAutofit/>
          </a:bodyPr>
          <a:lstStyle/>
          <a:p>
            <a:r>
              <a:rPr lang="en-US" sz="3500" dirty="0" smtClean="0">
                <a:solidFill>
                  <a:schemeClr val="tx1"/>
                </a:solidFill>
              </a:rPr>
              <a:t>JUDGE 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How well did </a:t>
            </a:r>
            <a:r>
              <a:rPr lang="en-US" sz="3600" dirty="0">
                <a:solidFill>
                  <a:schemeClr val="tx1"/>
                </a:solidFill>
              </a:rPr>
              <a:t>Stella convey a sense of the whale hunt through line, shape, color, movement, and energy?</a:t>
            </a:r>
          </a:p>
          <a:p>
            <a:r>
              <a:rPr lang="en-US" sz="35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6967" y="5871148"/>
            <a:ext cx="527321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Write your answers with complete sentences that give specific details</a:t>
            </a:r>
            <a:r>
              <a:rPr lang="en-US" sz="3300" dirty="0" smtClean="0"/>
              <a:t>.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33489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73</TotalTime>
  <Words>178</Words>
  <Application>Microsoft Macintosh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Corbel</vt:lpstr>
      <vt:lpstr>Arial</vt:lpstr>
      <vt:lpstr>Depth</vt:lpstr>
      <vt:lpstr>Frank Stella The Grand Armada “What you see is what you see.”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6</cp:revision>
  <dcterms:created xsi:type="dcterms:W3CDTF">2021-02-09T12:52:36Z</dcterms:created>
  <dcterms:modified xsi:type="dcterms:W3CDTF">2021-02-09T14:06:27Z</dcterms:modified>
</cp:coreProperties>
</file>