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4"/>
  </p:notesMasterIdLst>
  <p:sldIdLst>
    <p:sldId id="256" r:id="rId2"/>
    <p:sldId id="259" r:id="rId3"/>
    <p:sldId id="260" r:id="rId4"/>
    <p:sldId id="263" r:id="rId5"/>
    <p:sldId id="272" r:id="rId6"/>
    <p:sldId id="264" r:id="rId7"/>
    <p:sldId id="273" r:id="rId8"/>
    <p:sldId id="265" r:id="rId9"/>
    <p:sldId id="274" r:id="rId10"/>
    <p:sldId id="266" r:id="rId11"/>
    <p:sldId id="275" r:id="rId12"/>
    <p:sldId id="267" r:id="rId13"/>
    <p:sldId id="276" r:id="rId14"/>
    <p:sldId id="268" r:id="rId15"/>
    <p:sldId id="277" r:id="rId16"/>
    <p:sldId id="269" r:id="rId17"/>
    <p:sldId id="278" r:id="rId18"/>
    <p:sldId id="270" r:id="rId19"/>
    <p:sldId id="279" r:id="rId20"/>
    <p:sldId id="271" r:id="rId21"/>
    <p:sldId id="280" r:id="rId22"/>
    <p:sldId id="26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8F5BFF"/>
    <a:srgbClr val="FFA2A2"/>
    <a:srgbClr val="D88A8B"/>
    <a:srgbClr val="E96A96"/>
    <a:srgbClr val="E87AC3"/>
    <a:srgbClr val="FF8AD8"/>
    <a:srgbClr val="D7898A"/>
    <a:srgbClr val="FFC1EE"/>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75D547-472E-43B9-ABA6-19AF8C7BB0B8}">
  <a:tblStyle styleId="{0675D547-472E-43B9-ABA6-19AF8C7BB0B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32"/>
    <p:restoredTop sz="95545"/>
  </p:normalViewPr>
  <p:slideViewPr>
    <p:cSldViewPr snapToGrid="0" snapToObjects="1">
      <p:cViewPr varScale="1">
        <p:scale>
          <a:sx n="84" d="100"/>
          <a:sy n="84" d="100"/>
        </p:scale>
        <p:origin x="184"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351990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9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07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79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17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99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tiff"/><Relationship Id="rId3"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tiff"/><Relationship Id="rId3" Type="http://schemas.openxmlformats.org/officeDocument/2006/relationships/image" Target="../media/image1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tiff"/><Relationship Id="rId3" Type="http://schemas.openxmlformats.org/officeDocument/2006/relationships/image" Target="../media/image1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tiff"/><Relationship Id="rId3" Type="http://schemas.openxmlformats.org/officeDocument/2006/relationships/image" Target="../media/image1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tiff"/><Relationship Id="rId3" Type="http://schemas.openxmlformats.org/officeDocument/2006/relationships/image" Target="../media/image2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752800" y="1019899"/>
            <a:ext cx="8043470" cy="113087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6600" dirty="0" smtClean="0"/>
              <a:t>Principles of Design</a:t>
            </a:r>
            <a:endParaRPr sz="6600" dirty="0"/>
          </a:p>
        </p:txBody>
      </p:sp>
      <p:sp>
        <p:nvSpPr>
          <p:cNvPr id="2" name="Subtitle 1"/>
          <p:cNvSpPr>
            <a:spLocks noGrp="1"/>
          </p:cNvSpPr>
          <p:nvPr>
            <p:ph type="subTitle" idx="1"/>
          </p:nvPr>
        </p:nvSpPr>
        <p:spPr>
          <a:xfrm>
            <a:off x="752800" y="3435702"/>
            <a:ext cx="2157825" cy="784800"/>
          </a:xfrm>
        </p:spPr>
        <p:txBody>
          <a:bodyPr/>
          <a:lstStyle/>
          <a:p>
            <a:r>
              <a:rPr lang="en-US" dirty="0" smtClean="0">
                <a:solidFill>
                  <a:schemeClr val="tx1"/>
                </a:solidFill>
              </a:rPr>
              <a:t>Cornell notes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4992578"/>
              </p:ext>
            </p:extLst>
          </p:nvPr>
        </p:nvGraphicFramePr>
        <p:xfrm>
          <a:off x="206063" y="425003"/>
          <a:ext cx="8628844" cy="3747752"/>
        </p:xfrm>
        <a:graphic>
          <a:graphicData uri="http://schemas.openxmlformats.org/drawingml/2006/table">
            <a:tbl>
              <a:tblPr firstRow="1" firstCol="1" bandRow="1"/>
              <a:tblGrid>
                <a:gridCol w="2482119"/>
                <a:gridCol w="2937967"/>
                <a:gridCol w="3208758"/>
              </a:tblGrid>
              <a:tr h="3747752">
                <a:tc>
                  <a:txBody>
                    <a:bodyPr/>
                    <a:lstStyle/>
                    <a:p>
                      <a:pPr marL="0" marR="0" algn="ctr">
                        <a:spcBef>
                          <a:spcPts val="0"/>
                        </a:spcBef>
                        <a:spcAft>
                          <a:spcPts val="0"/>
                        </a:spcAft>
                      </a:pPr>
                      <a:r>
                        <a:rPr lang="en-US" sz="2400" b="1" dirty="0">
                          <a:solidFill>
                            <a:srgbClr val="FFA500"/>
                          </a:solidFill>
                          <a:effectLst/>
                          <a:latin typeface="Calibri" charset="0"/>
                          <a:ea typeface="Calibri" charset="0"/>
                          <a:cs typeface="Times New Roman" charset="0"/>
                        </a:rPr>
                        <a:t>PATTERN</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a:solidFill>
                            <a:srgbClr val="FFA500"/>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41204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2076546"/>
              </p:ext>
            </p:extLst>
          </p:nvPr>
        </p:nvGraphicFramePr>
        <p:xfrm>
          <a:off x="206063" y="425003"/>
          <a:ext cx="8628844" cy="3747752"/>
        </p:xfrm>
        <a:graphic>
          <a:graphicData uri="http://schemas.openxmlformats.org/drawingml/2006/table">
            <a:tbl>
              <a:tblPr firstRow="1" firstCol="1" bandRow="1"/>
              <a:tblGrid>
                <a:gridCol w="2191449"/>
                <a:gridCol w="3228637"/>
                <a:gridCol w="3208758"/>
              </a:tblGrid>
              <a:tr h="3747752">
                <a:tc>
                  <a:txBody>
                    <a:bodyPr/>
                    <a:lstStyle/>
                    <a:p>
                      <a:pPr marL="0" marR="0" algn="ctr">
                        <a:spcBef>
                          <a:spcPts val="0"/>
                        </a:spcBef>
                        <a:spcAft>
                          <a:spcPts val="0"/>
                        </a:spcAft>
                      </a:pPr>
                      <a:r>
                        <a:rPr lang="en-US" sz="2400" b="1" dirty="0">
                          <a:solidFill>
                            <a:schemeClr val="accent5"/>
                          </a:solidFill>
                          <a:effectLst/>
                          <a:latin typeface="Calibri" charset="0"/>
                          <a:ea typeface="Calibri" charset="0"/>
                          <a:cs typeface="Times New Roman" charset="0"/>
                        </a:rPr>
                        <a:t>PATTERN</a:t>
                      </a:r>
                      <a:endParaRPr lang="en-US" sz="1200" dirty="0">
                        <a:solidFill>
                          <a:schemeClr val="accent5"/>
                        </a:solidFill>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A5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288746" y="627462"/>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pic>
        <p:nvPicPr>
          <p:cNvPr id="5" name="Picture 4"/>
          <p:cNvPicPr>
            <a:picLocks noChangeAspect="1"/>
          </p:cNvPicPr>
          <p:nvPr/>
        </p:nvPicPr>
        <p:blipFill>
          <a:blip r:embed="rId2"/>
          <a:stretch>
            <a:fillRect/>
          </a:stretch>
        </p:blipFill>
        <p:spPr>
          <a:xfrm>
            <a:off x="4460443" y="571727"/>
            <a:ext cx="1068626" cy="1257072"/>
          </a:xfrm>
          <a:prstGeom prst="rect">
            <a:avLst/>
          </a:prstGeom>
        </p:spPr>
      </p:pic>
      <p:sp>
        <p:nvSpPr>
          <p:cNvPr id="6" name="TextBox 5"/>
          <p:cNvSpPr txBox="1"/>
          <p:nvPr/>
        </p:nvSpPr>
        <p:spPr>
          <a:xfrm>
            <a:off x="535257" y="1023842"/>
            <a:ext cx="1962615" cy="2523768"/>
          </a:xfrm>
          <a:prstGeom prst="rect">
            <a:avLst/>
          </a:prstGeom>
          <a:noFill/>
        </p:spPr>
        <p:txBody>
          <a:bodyPr wrap="square" rtlCol="0">
            <a:spAutoFit/>
          </a:bodyPr>
          <a:lstStyle/>
          <a:p>
            <a:r>
              <a:rPr lang="en-US" sz="2400" dirty="0">
                <a:solidFill>
                  <a:schemeClr val="accent5"/>
                </a:solidFill>
              </a:rPr>
              <a:t>is the repeating of an object or symbol all over the work of art. </a:t>
            </a:r>
          </a:p>
          <a:p>
            <a:endParaRPr lang="en-US" dirty="0"/>
          </a:p>
        </p:txBody>
      </p:sp>
      <p:sp>
        <p:nvSpPr>
          <p:cNvPr id="7" name="TextBox 6"/>
          <p:cNvSpPr txBox="1"/>
          <p:nvPr/>
        </p:nvSpPr>
        <p:spPr>
          <a:xfrm>
            <a:off x="2497872" y="548509"/>
            <a:ext cx="1856911" cy="2554545"/>
          </a:xfrm>
          <a:prstGeom prst="rect">
            <a:avLst/>
          </a:prstGeom>
          <a:noFill/>
        </p:spPr>
        <p:txBody>
          <a:bodyPr wrap="square" rtlCol="0">
            <a:spAutoFit/>
          </a:bodyPr>
          <a:lstStyle/>
          <a:p>
            <a:r>
              <a:rPr lang="en-US" sz="2000" dirty="0">
                <a:solidFill>
                  <a:schemeClr val="accent5"/>
                </a:solidFill>
              </a:rPr>
              <a:t>A</a:t>
            </a:r>
            <a:r>
              <a:rPr lang="en-US" sz="2000" dirty="0" smtClean="0">
                <a:solidFill>
                  <a:schemeClr val="accent5"/>
                </a:solidFill>
              </a:rPr>
              <a:t>n </a:t>
            </a:r>
            <a:r>
              <a:rPr lang="en-US" sz="2000" dirty="0">
                <a:solidFill>
                  <a:schemeClr val="accent5"/>
                </a:solidFill>
              </a:rPr>
              <a:t>arrangement of repeated or corresponding </a:t>
            </a:r>
            <a:r>
              <a:rPr lang="en-US" sz="2000" dirty="0" smtClean="0">
                <a:solidFill>
                  <a:schemeClr val="accent5"/>
                </a:solidFill>
              </a:rPr>
              <a:t>parts. Can be shapes, colors, texture</a:t>
            </a:r>
            <a:r>
              <a:rPr lang="is-IS" sz="2000" dirty="0" smtClean="0">
                <a:solidFill>
                  <a:schemeClr val="accent5"/>
                </a:solidFill>
              </a:rPr>
              <a:t>….</a:t>
            </a:r>
            <a:endParaRPr lang="en-US" sz="2000" dirty="0">
              <a:solidFill>
                <a:schemeClr val="accent5"/>
              </a:solidFill>
            </a:endParaRPr>
          </a:p>
        </p:txBody>
      </p:sp>
      <p:pic>
        <p:nvPicPr>
          <p:cNvPr id="8" name="Picture 7"/>
          <p:cNvPicPr>
            <a:picLocks noChangeAspect="1"/>
          </p:cNvPicPr>
          <p:nvPr/>
        </p:nvPicPr>
        <p:blipFill>
          <a:blip r:embed="rId3"/>
          <a:stretch>
            <a:fillRect/>
          </a:stretch>
        </p:blipFill>
        <p:spPr>
          <a:xfrm>
            <a:off x="4239994" y="2270977"/>
            <a:ext cx="1289075" cy="1224621"/>
          </a:xfrm>
          <a:prstGeom prst="rect">
            <a:avLst/>
          </a:prstGeom>
        </p:spPr>
      </p:pic>
    </p:spTree>
    <p:extLst>
      <p:ext uri="{BB962C8B-B14F-4D97-AF65-F5344CB8AC3E}">
        <p14:creationId xmlns:p14="http://schemas.microsoft.com/office/powerpoint/2010/main" val="5512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6003634"/>
              </p:ext>
            </p:extLst>
          </p:nvPr>
        </p:nvGraphicFramePr>
        <p:xfrm>
          <a:off x="218942" y="309093"/>
          <a:ext cx="8783390" cy="3657600"/>
        </p:xfrm>
        <a:graphic>
          <a:graphicData uri="http://schemas.openxmlformats.org/drawingml/2006/table">
            <a:tbl>
              <a:tblPr firstRow="1" firstCol="1" bandRow="1"/>
              <a:tblGrid>
                <a:gridCol w="2526575"/>
                <a:gridCol w="2990587"/>
                <a:gridCol w="3266228"/>
              </a:tblGrid>
              <a:tr h="3657600">
                <a:tc>
                  <a:txBody>
                    <a:bodyPr/>
                    <a:lstStyle/>
                    <a:p>
                      <a:pPr marL="0" marR="0" algn="ctr">
                        <a:spcBef>
                          <a:spcPts val="0"/>
                        </a:spcBef>
                        <a:spcAft>
                          <a:spcPts val="0"/>
                        </a:spcAft>
                      </a:pPr>
                      <a:r>
                        <a:rPr lang="en-US" sz="2400" b="1" dirty="0">
                          <a:solidFill>
                            <a:srgbClr val="00B0F0"/>
                          </a:solidFill>
                          <a:effectLst/>
                          <a:latin typeface="Calibri" charset="0"/>
                          <a:ea typeface="Calibri" charset="0"/>
                          <a:cs typeface="Times New Roman" charset="0"/>
                        </a:rPr>
                        <a:t>REPETITION</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a:solidFill>
                            <a:srgbClr val="00B0F0"/>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279727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6872611"/>
              </p:ext>
            </p:extLst>
          </p:nvPr>
        </p:nvGraphicFramePr>
        <p:xfrm>
          <a:off x="218942" y="309093"/>
          <a:ext cx="8783390" cy="3657600"/>
        </p:xfrm>
        <a:graphic>
          <a:graphicData uri="http://schemas.openxmlformats.org/drawingml/2006/table">
            <a:tbl>
              <a:tblPr firstRow="1" firstCol="1" bandRow="1"/>
              <a:tblGrid>
                <a:gridCol w="2526575"/>
                <a:gridCol w="3655283"/>
                <a:gridCol w="2601532"/>
              </a:tblGrid>
              <a:tr h="3657600">
                <a:tc>
                  <a:txBody>
                    <a:bodyPr/>
                    <a:lstStyle/>
                    <a:p>
                      <a:pPr marL="0" marR="0" algn="ctr">
                        <a:spcBef>
                          <a:spcPts val="0"/>
                        </a:spcBef>
                        <a:spcAft>
                          <a:spcPts val="0"/>
                        </a:spcAft>
                      </a:pPr>
                      <a:r>
                        <a:rPr lang="en-US" sz="2400" b="1" dirty="0">
                          <a:solidFill>
                            <a:srgbClr val="00B0F0"/>
                          </a:solidFill>
                          <a:effectLst/>
                          <a:latin typeface="Calibri" charset="0"/>
                          <a:ea typeface="Calibri" charset="0"/>
                          <a:cs typeface="Times New Roman" charset="0"/>
                        </a:rPr>
                        <a:t>REPETITION</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B0F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728032" y="1124203"/>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sp>
        <p:nvSpPr>
          <p:cNvPr id="5" name="TextBox 4"/>
          <p:cNvSpPr txBox="1"/>
          <p:nvPr/>
        </p:nvSpPr>
        <p:spPr>
          <a:xfrm>
            <a:off x="446049" y="880946"/>
            <a:ext cx="2096429" cy="2308324"/>
          </a:xfrm>
          <a:prstGeom prst="rect">
            <a:avLst/>
          </a:prstGeom>
          <a:noFill/>
        </p:spPr>
        <p:txBody>
          <a:bodyPr wrap="square" rtlCol="0">
            <a:spAutoFit/>
          </a:bodyPr>
          <a:lstStyle/>
          <a:p>
            <a:r>
              <a:rPr lang="en-US" sz="1800" dirty="0">
                <a:solidFill>
                  <a:srgbClr val="00B0F0"/>
                </a:solidFill>
              </a:rPr>
              <a:t>works with pattern to make the work of art seem active. The repetition </a:t>
            </a:r>
          </a:p>
          <a:p>
            <a:r>
              <a:rPr lang="en-US" sz="1800" dirty="0">
                <a:solidFill>
                  <a:srgbClr val="00B0F0"/>
                </a:solidFill>
              </a:rPr>
              <a:t>of elements of design creates unity within the work of art. </a:t>
            </a:r>
          </a:p>
        </p:txBody>
      </p:sp>
      <p:pic>
        <p:nvPicPr>
          <p:cNvPr id="6" name="Picture 5"/>
          <p:cNvPicPr>
            <a:picLocks noChangeAspect="1"/>
          </p:cNvPicPr>
          <p:nvPr/>
        </p:nvPicPr>
        <p:blipFill>
          <a:blip r:embed="rId2"/>
          <a:stretch>
            <a:fillRect/>
          </a:stretch>
        </p:blipFill>
        <p:spPr>
          <a:xfrm>
            <a:off x="4292290" y="571521"/>
            <a:ext cx="1929006" cy="1499227"/>
          </a:xfrm>
          <a:prstGeom prst="rect">
            <a:avLst/>
          </a:prstGeom>
        </p:spPr>
      </p:pic>
      <p:pic>
        <p:nvPicPr>
          <p:cNvPr id="7" name="Picture 6"/>
          <p:cNvPicPr>
            <a:picLocks noChangeAspect="1"/>
          </p:cNvPicPr>
          <p:nvPr/>
        </p:nvPicPr>
        <p:blipFill>
          <a:blip r:embed="rId3"/>
          <a:stretch>
            <a:fillRect/>
          </a:stretch>
        </p:blipFill>
        <p:spPr>
          <a:xfrm>
            <a:off x="4322607" y="2137893"/>
            <a:ext cx="1961279" cy="1619098"/>
          </a:xfrm>
          <a:prstGeom prst="rect">
            <a:avLst/>
          </a:prstGeom>
        </p:spPr>
      </p:pic>
      <p:sp>
        <p:nvSpPr>
          <p:cNvPr id="8" name="TextBox 7"/>
          <p:cNvSpPr txBox="1"/>
          <p:nvPr/>
        </p:nvSpPr>
        <p:spPr>
          <a:xfrm>
            <a:off x="2731119" y="746696"/>
            <a:ext cx="1561171" cy="1938992"/>
          </a:xfrm>
          <a:prstGeom prst="rect">
            <a:avLst/>
          </a:prstGeom>
          <a:noFill/>
        </p:spPr>
        <p:txBody>
          <a:bodyPr wrap="square" rtlCol="0">
            <a:spAutoFit/>
          </a:bodyPr>
          <a:lstStyle/>
          <a:p>
            <a:r>
              <a:rPr lang="en-US" sz="2000" dirty="0" smtClean="0">
                <a:solidFill>
                  <a:srgbClr val="00B0F0"/>
                </a:solidFill>
              </a:rPr>
              <a:t>Items repeated do not have to be the same size or colors.</a:t>
            </a:r>
            <a:endParaRPr lang="en-US" sz="2000" dirty="0">
              <a:solidFill>
                <a:srgbClr val="00B0F0"/>
              </a:solidFill>
            </a:endParaRPr>
          </a:p>
        </p:txBody>
      </p:sp>
    </p:spTree>
    <p:extLst>
      <p:ext uri="{BB962C8B-B14F-4D97-AF65-F5344CB8AC3E}">
        <p14:creationId xmlns:p14="http://schemas.microsoft.com/office/powerpoint/2010/main" val="6313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9598644"/>
              </p:ext>
            </p:extLst>
          </p:nvPr>
        </p:nvGraphicFramePr>
        <p:xfrm>
          <a:off x="270456" y="334851"/>
          <a:ext cx="8641725" cy="3657600"/>
        </p:xfrm>
        <a:graphic>
          <a:graphicData uri="http://schemas.openxmlformats.org/drawingml/2006/table">
            <a:tbl>
              <a:tblPr firstRow="1" firstCol="1" bandRow="1"/>
              <a:tblGrid>
                <a:gridCol w="2485824"/>
                <a:gridCol w="2942352"/>
                <a:gridCol w="3213549"/>
              </a:tblGrid>
              <a:tr h="3657600">
                <a:tc>
                  <a:txBody>
                    <a:bodyPr/>
                    <a:lstStyle/>
                    <a:p>
                      <a:pPr marL="0" marR="0" algn="ctr">
                        <a:spcBef>
                          <a:spcPts val="0"/>
                        </a:spcBef>
                        <a:spcAft>
                          <a:spcPts val="0"/>
                        </a:spcAft>
                      </a:pPr>
                      <a:r>
                        <a:rPr lang="en-US" sz="2400" b="1" dirty="0">
                          <a:solidFill>
                            <a:schemeClr val="accent4">
                              <a:lumMod val="60000"/>
                              <a:lumOff val="40000"/>
                            </a:schemeClr>
                          </a:solidFill>
                          <a:effectLst/>
                          <a:latin typeface="Calibri" charset="0"/>
                          <a:ea typeface="Calibri" charset="0"/>
                          <a:cs typeface="Times New Roman" charset="0"/>
                        </a:rPr>
                        <a:t>PROPORTION</a:t>
                      </a:r>
                      <a:endParaRPr lang="en-US" sz="1200" dirty="0">
                        <a:solidFill>
                          <a:schemeClr val="accent4">
                            <a:lumMod val="60000"/>
                            <a:lumOff val="40000"/>
                          </a:schemeClr>
                        </a:solidFill>
                        <a:effectLst/>
                        <a:latin typeface="Calibri" charset="0"/>
                        <a:ea typeface="Calibri" charset="0"/>
                        <a:cs typeface="Times New Roman" charset="0"/>
                      </a:endParaRPr>
                    </a:p>
                    <a:p>
                      <a:pPr marL="0" marR="0" algn="ctr">
                        <a:spcBef>
                          <a:spcPts val="0"/>
                        </a:spcBef>
                        <a:spcAft>
                          <a:spcPts val="0"/>
                        </a:spcAft>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70389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0273893"/>
              </p:ext>
            </p:extLst>
          </p:nvPr>
        </p:nvGraphicFramePr>
        <p:xfrm>
          <a:off x="270456" y="334851"/>
          <a:ext cx="8641725" cy="3657600"/>
        </p:xfrm>
        <a:graphic>
          <a:graphicData uri="http://schemas.openxmlformats.org/drawingml/2006/table">
            <a:tbl>
              <a:tblPr firstRow="1" firstCol="1" bandRow="1"/>
              <a:tblGrid>
                <a:gridCol w="2485824"/>
                <a:gridCol w="2942352"/>
                <a:gridCol w="3213549"/>
              </a:tblGrid>
              <a:tr h="365760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smtClean="0">
                          <a:solidFill>
                            <a:schemeClr val="accent4">
                              <a:lumMod val="60000"/>
                              <a:lumOff val="40000"/>
                            </a:schemeClr>
                          </a:solidFill>
                          <a:effectLst/>
                          <a:latin typeface="Calibri" charset="0"/>
                          <a:ea typeface="Calibri" charset="0"/>
                          <a:cs typeface="Times New Roman" charset="0"/>
                        </a:rPr>
                        <a:t>PROPORTION</a:t>
                      </a:r>
                      <a:endParaRPr lang="en-US" sz="1200" dirty="0" smtClean="0">
                        <a:solidFill>
                          <a:schemeClr val="accent4">
                            <a:lumMod val="60000"/>
                            <a:lumOff val="40000"/>
                          </a:schemeClr>
                        </a:solidFill>
                        <a:effectLst/>
                      </a:endParaRPr>
                    </a:p>
                    <a:p>
                      <a:pPr marL="0" marR="0" algn="ctr">
                        <a:spcBef>
                          <a:spcPts val="0"/>
                        </a:spcBef>
                        <a:spcAft>
                          <a:spcPts val="0"/>
                        </a:spcAft>
                      </a:pPr>
                      <a:endParaRPr lang="en-US" sz="1200" dirty="0">
                        <a:effectLst/>
                        <a:latin typeface="Calibri" charset="0"/>
                        <a:ea typeface="Calibri" charset="0"/>
                        <a:cs typeface="Times New Roman" charset="0"/>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210063" y="773542"/>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pic>
        <p:nvPicPr>
          <p:cNvPr id="5" name="Picture 4"/>
          <p:cNvPicPr>
            <a:picLocks noChangeAspect="1"/>
          </p:cNvPicPr>
          <p:nvPr/>
        </p:nvPicPr>
        <p:blipFill>
          <a:blip r:embed="rId2"/>
          <a:stretch>
            <a:fillRect/>
          </a:stretch>
        </p:blipFill>
        <p:spPr>
          <a:xfrm>
            <a:off x="569347" y="773542"/>
            <a:ext cx="1787459" cy="1128578"/>
          </a:xfrm>
          <a:prstGeom prst="rect">
            <a:avLst/>
          </a:prstGeom>
        </p:spPr>
      </p:pic>
      <p:sp>
        <p:nvSpPr>
          <p:cNvPr id="6" name="TextBox 5"/>
          <p:cNvSpPr txBox="1"/>
          <p:nvPr/>
        </p:nvSpPr>
        <p:spPr>
          <a:xfrm>
            <a:off x="2882684" y="624847"/>
            <a:ext cx="2487929" cy="2154436"/>
          </a:xfrm>
          <a:prstGeom prst="rect">
            <a:avLst/>
          </a:prstGeom>
          <a:noFill/>
        </p:spPr>
        <p:txBody>
          <a:bodyPr wrap="square" rtlCol="0">
            <a:spAutoFit/>
          </a:bodyPr>
          <a:lstStyle/>
          <a:p>
            <a:r>
              <a:rPr lang="en-US" sz="2400" dirty="0">
                <a:solidFill>
                  <a:schemeClr val="accent4">
                    <a:lumMod val="60000"/>
                    <a:lumOff val="40000"/>
                  </a:schemeClr>
                </a:solidFill>
              </a:rPr>
              <a:t>Concerned with the size relationships of one part to another. </a:t>
            </a:r>
            <a:endParaRPr lang="en-US" sz="2000" dirty="0">
              <a:solidFill>
                <a:schemeClr val="accent4">
                  <a:lumMod val="60000"/>
                  <a:lumOff val="40000"/>
                </a:schemeClr>
              </a:solidFill>
            </a:endParaRPr>
          </a:p>
          <a:p>
            <a:endParaRPr lang="en-US" dirty="0"/>
          </a:p>
        </p:txBody>
      </p:sp>
      <p:pic>
        <p:nvPicPr>
          <p:cNvPr id="7" name="Picture 6"/>
          <p:cNvPicPr>
            <a:picLocks noChangeAspect="1"/>
          </p:cNvPicPr>
          <p:nvPr/>
        </p:nvPicPr>
        <p:blipFill>
          <a:blip r:embed="rId3"/>
          <a:stretch>
            <a:fillRect/>
          </a:stretch>
        </p:blipFill>
        <p:spPr>
          <a:xfrm>
            <a:off x="676260" y="2089681"/>
            <a:ext cx="1573634" cy="1566513"/>
          </a:xfrm>
          <a:prstGeom prst="rect">
            <a:avLst/>
          </a:prstGeom>
        </p:spPr>
      </p:pic>
    </p:spTree>
    <p:extLst>
      <p:ext uri="{BB962C8B-B14F-4D97-AF65-F5344CB8AC3E}">
        <p14:creationId xmlns:p14="http://schemas.microsoft.com/office/powerpoint/2010/main" val="14378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1743315"/>
              </p:ext>
            </p:extLst>
          </p:nvPr>
        </p:nvGraphicFramePr>
        <p:xfrm>
          <a:off x="283335" y="321971"/>
          <a:ext cx="8461419" cy="3825025"/>
        </p:xfrm>
        <a:graphic>
          <a:graphicData uri="http://schemas.openxmlformats.org/drawingml/2006/table">
            <a:tbl>
              <a:tblPr firstRow="1" firstCol="1" bandRow="1"/>
              <a:tblGrid>
                <a:gridCol w="2433959"/>
                <a:gridCol w="2880961"/>
                <a:gridCol w="3146499"/>
              </a:tblGrid>
              <a:tr h="3825025">
                <a:tc>
                  <a:txBody>
                    <a:bodyPr/>
                    <a:lstStyle/>
                    <a:p>
                      <a:pPr marL="0" marR="0" algn="ctr">
                        <a:spcBef>
                          <a:spcPts val="0"/>
                        </a:spcBef>
                        <a:spcAft>
                          <a:spcPts val="0"/>
                        </a:spcAft>
                      </a:pPr>
                      <a:r>
                        <a:rPr lang="en-US" sz="2400" b="1" dirty="0">
                          <a:solidFill>
                            <a:srgbClr val="8F5BFF"/>
                          </a:solidFill>
                          <a:effectLst/>
                          <a:latin typeface="Calibri" charset="0"/>
                          <a:ea typeface="Calibri" charset="0"/>
                          <a:cs typeface="Times New Roman" charset="0"/>
                        </a:rPr>
                        <a:t>RHYTHM</a:t>
                      </a:r>
                      <a:endParaRPr lang="en-US" sz="1200" dirty="0">
                        <a:solidFill>
                          <a:srgbClr val="8F5BFF"/>
                        </a:solidFill>
                        <a:effectLst/>
                        <a:latin typeface="Calibri" charset="0"/>
                        <a:ea typeface="Calibri" charset="0"/>
                        <a:cs typeface="Times New Roman" charset="0"/>
                      </a:endParaRPr>
                    </a:p>
                    <a:p>
                      <a:pPr marL="0" marR="0" algn="ctr">
                        <a:spcBef>
                          <a:spcPts val="0"/>
                        </a:spcBef>
                        <a:spcAft>
                          <a:spcPts val="0"/>
                        </a:spcAft>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a:solidFill>
                            <a:srgbClr val="BD41FD"/>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2147046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126771"/>
              </p:ext>
            </p:extLst>
          </p:nvPr>
        </p:nvGraphicFramePr>
        <p:xfrm>
          <a:off x="283335" y="156118"/>
          <a:ext cx="8461419" cy="3990879"/>
        </p:xfrm>
        <a:graphic>
          <a:graphicData uri="http://schemas.openxmlformats.org/drawingml/2006/table">
            <a:tbl>
              <a:tblPr firstRow="1" firstCol="1" bandRow="1"/>
              <a:tblGrid>
                <a:gridCol w="2772099"/>
                <a:gridCol w="2888166"/>
                <a:gridCol w="2801154"/>
              </a:tblGrid>
              <a:tr h="3990879">
                <a:tc>
                  <a:txBody>
                    <a:bodyPr/>
                    <a:lstStyle/>
                    <a:p>
                      <a:pPr marL="0" marR="0" algn="ctr">
                        <a:spcBef>
                          <a:spcPts val="0"/>
                        </a:spcBef>
                        <a:spcAft>
                          <a:spcPts val="0"/>
                        </a:spcAft>
                      </a:pPr>
                      <a:r>
                        <a:rPr lang="en-US" sz="2400" b="1" dirty="0">
                          <a:solidFill>
                            <a:srgbClr val="8F5BFF"/>
                          </a:solidFill>
                          <a:effectLst/>
                          <a:latin typeface="Calibri" charset="0"/>
                          <a:ea typeface="Calibri" charset="0"/>
                          <a:cs typeface="Times New Roman" charset="0"/>
                        </a:rPr>
                        <a:t>RHYTHM</a:t>
                      </a:r>
                      <a:endParaRPr lang="en-US" sz="1200" dirty="0">
                        <a:solidFill>
                          <a:srgbClr val="8F5BFF"/>
                        </a:solidFill>
                        <a:effectLst/>
                        <a:latin typeface="Calibri" charset="0"/>
                        <a:ea typeface="Calibri" charset="0"/>
                        <a:cs typeface="Times New Roman" charset="0"/>
                      </a:endParaRPr>
                    </a:p>
                    <a:p>
                      <a:pPr marL="0" marR="0" algn="ctr">
                        <a:spcBef>
                          <a:spcPts val="0"/>
                        </a:spcBef>
                        <a:spcAft>
                          <a:spcPts val="0"/>
                        </a:spcAft>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BD41FD"/>
                          </a:solidFill>
                          <a:effectLst/>
                          <a:latin typeface="Calibri" charset="0"/>
                          <a:ea typeface="Calibri" charset="0"/>
                          <a:cs typeface="Times New Roman" charset="0"/>
                        </a:rPr>
                        <a:t> </a:t>
                      </a:r>
                      <a:endParaRPr lang="en-US" sz="1200" dirty="0" smtClean="0">
                        <a:effectLst/>
                        <a:latin typeface="Calibri" charset="0"/>
                        <a:ea typeface="Calibri" charset="0"/>
                        <a:cs typeface="Times New Roman" charset="0"/>
                      </a:endParaRPr>
                    </a:p>
                    <a:p>
                      <a:pPr marL="0" marR="0">
                        <a:spcBef>
                          <a:spcPts val="0"/>
                        </a:spcBef>
                        <a:spcAft>
                          <a:spcPts val="0"/>
                        </a:spcAft>
                      </a:pP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505007" y="1364914"/>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sp>
        <p:nvSpPr>
          <p:cNvPr id="5" name="TextBox 4"/>
          <p:cNvSpPr txBox="1"/>
          <p:nvPr/>
        </p:nvSpPr>
        <p:spPr>
          <a:xfrm>
            <a:off x="417150" y="2151557"/>
            <a:ext cx="2671737" cy="1938992"/>
          </a:xfrm>
          <a:prstGeom prst="rect">
            <a:avLst/>
          </a:prstGeom>
          <a:noFill/>
        </p:spPr>
        <p:txBody>
          <a:bodyPr wrap="square" rtlCol="0">
            <a:spAutoFit/>
          </a:bodyPr>
          <a:lstStyle/>
          <a:p>
            <a:r>
              <a:rPr lang="en-US" sz="2000" dirty="0">
                <a:solidFill>
                  <a:srgbClr val="8F5BFF"/>
                </a:solidFill>
              </a:rPr>
              <a:t>Visual rhythm is perceived through the eyes and is created by repeating positive spaces separated by negative spaces. </a:t>
            </a:r>
            <a:endParaRPr lang="en-US" sz="3600" dirty="0">
              <a:solidFill>
                <a:srgbClr val="8F5BFF"/>
              </a:solidFill>
            </a:endParaRPr>
          </a:p>
        </p:txBody>
      </p:sp>
      <p:pic>
        <p:nvPicPr>
          <p:cNvPr id="6" name="Picture 5"/>
          <p:cNvPicPr>
            <a:picLocks noChangeAspect="1"/>
          </p:cNvPicPr>
          <p:nvPr/>
        </p:nvPicPr>
        <p:blipFill>
          <a:blip r:embed="rId2"/>
          <a:stretch>
            <a:fillRect/>
          </a:stretch>
        </p:blipFill>
        <p:spPr>
          <a:xfrm>
            <a:off x="853067" y="611997"/>
            <a:ext cx="1589049" cy="1483112"/>
          </a:xfrm>
          <a:prstGeom prst="rect">
            <a:avLst/>
          </a:prstGeom>
        </p:spPr>
      </p:pic>
      <p:sp>
        <p:nvSpPr>
          <p:cNvPr id="7" name="TextBox 6"/>
          <p:cNvSpPr txBox="1"/>
          <p:nvPr/>
        </p:nvSpPr>
        <p:spPr>
          <a:xfrm>
            <a:off x="3139067" y="304220"/>
            <a:ext cx="2419815" cy="646331"/>
          </a:xfrm>
          <a:prstGeom prst="rect">
            <a:avLst/>
          </a:prstGeom>
          <a:noFill/>
        </p:spPr>
        <p:txBody>
          <a:bodyPr wrap="square" rtlCol="0">
            <a:spAutoFit/>
          </a:bodyPr>
          <a:lstStyle/>
          <a:p>
            <a:pPr>
              <a:defRPr/>
            </a:pPr>
            <a:r>
              <a:rPr lang="en-US" sz="1800" u="sng" dirty="0">
                <a:solidFill>
                  <a:srgbClr val="8F5BFF"/>
                </a:solidFill>
              </a:rPr>
              <a:t>Repetitive </a:t>
            </a:r>
            <a:r>
              <a:rPr lang="en-US" sz="1800" u="sng" dirty="0" smtClean="0">
                <a:solidFill>
                  <a:srgbClr val="8F5BFF"/>
                </a:solidFill>
              </a:rPr>
              <a:t>alternating</a:t>
            </a:r>
          </a:p>
          <a:p>
            <a:pPr>
              <a:defRPr/>
            </a:pPr>
            <a:r>
              <a:rPr lang="en-US" sz="1800" dirty="0">
                <a:solidFill>
                  <a:srgbClr val="8F5BFF"/>
                </a:solidFill>
              </a:rPr>
              <a:t> </a:t>
            </a:r>
            <a:r>
              <a:rPr lang="en-US" sz="1800" dirty="0" smtClean="0">
                <a:solidFill>
                  <a:srgbClr val="8F5BFF"/>
                </a:solidFill>
              </a:rPr>
              <a:t>   1,2,1,2,1,2,1,2,</a:t>
            </a:r>
            <a:r>
              <a:rPr lang="is-IS" sz="1800" dirty="0" smtClean="0">
                <a:solidFill>
                  <a:srgbClr val="8F5BFF"/>
                </a:solidFill>
              </a:rPr>
              <a:t>…...</a:t>
            </a:r>
            <a:r>
              <a:rPr lang="en-US" sz="1800" dirty="0" smtClean="0">
                <a:solidFill>
                  <a:srgbClr val="8F5BFF"/>
                </a:solidFill>
              </a:rPr>
              <a:t> </a:t>
            </a:r>
            <a:endParaRPr lang="en-US" sz="1600" dirty="0">
              <a:solidFill>
                <a:srgbClr val="8F5BFF"/>
              </a:solidFill>
            </a:endParaRPr>
          </a:p>
        </p:txBody>
      </p:sp>
      <p:sp>
        <p:nvSpPr>
          <p:cNvPr id="8" name="TextBox 7"/>
          <p:cNvSpPr txBox="1"/>
          <p:nvPr/>
        </p:nvSpPr>
        <p:spPr>
          <a:xfrm>
            <a:off x="3088887" y="1527970"/>
            <a:ext cx="2932772" cy="646331"/>
          </a:xfrm>
          <a:prstGeom prst="rect">
            <a:avLst/>
          </a:prstGeom>
          <a:noFill/>
        </p:spPr>
        <p:txBody>
          <a:bodyPr wrap="square" rtlCol="0">
            <a:spAutoFit/>
          </a:bodyPr>
          <a:lstStyle/>
          <a:p>
            <a:pPr>
              <a:defRPr/>
            </a:pPr>
            <a:r>
              <a:rPr lang="en-US" sz="1800" u="sng" dirty="0">
                <a:solidFill>
                  <a:srgbClr val="8F5BFF"/>
                </a:solidFill>
              </a:rPr>
              <a:t>Repetitive </a:t>
            </a:r>
            <a:r>
              <a:rPr lang="en-US" sz="1800" u="sng" dirty="0" smtClean="0">
                <a:solidFill>
                  <a:srgbClr val="8F5BFF"/>
                </a:solidFill>
              </a:rPr>
              <a:t>progressive</a:t>
            </a:r>
          </a:p>
          <a:p>
            <a:pPr>
              <a:defRPr/>
            </a:pPr>
            <a:r>
              <a:rPr lang="en-US" sz="1800" dirty="0">
                <a:solidFill>
                  <a:srgbClr val="8F5BFF"/>
                </a:solidFill>
              </a:rPr>
              <a:t> </a:t>
            </a:r>
            <a:r>
              <a:rPr lang="en-US" sz="1800" dirty="0" smtClean="0">
                <a:solidFill>
                  <a:srgbClr val="8F5BFF"/>
                </a:solidFill>
              </a:rPr>
              <a:t>   1,2,3,4,1,2,3,4,1,2,3,4</a:t>
            </a:r>
            <a:r>
              <a:rPr lang="is-IS" sz="1800" dirty="0" smtClean="0">
                <a:solidFill>
                  <a:srgbClr val="8F5BFF"/>
                </a:solidFill>
              </a:rPr>
              <a:t>…</a:t>
            </a:r>
            <a:r>
              <a:rPr lang="en-US" dirty="0" smtClean="0">
                <a:solidFill>
                  <a:schemeClr val="tx1"/>
                </a:solidFill>
              </a:rPr>
              <a:t> </a:t>
            </a:r>
            <a:endParaRPr lang="en-US" sz="1200" dirty="0"/>
          </a:p>
        </p:txBody>
      </p:sp>
      <p:sp>
        <p:nvSpPr>
          <p:cNvPr id="9" name="TextBox 8"/>
          <p:cNvSpPr txBox="1"/>
          <p:nvPr/>
        </p:nvSpPr>
        <p:spPr>
          <a:xfrm>
            <a:off x="3061341" y="2452763"/>
            <a:ext cx="3072162" cy="1415772"/>
          </a:xfrm>
          <a:prstGeom prst="rect">
            <a:avLst/>
          </a:prstGeom>
          <a:noFill/>
        </p:spPr>
        <p:txBody>
          <a:bodyPr wrap="square" rtlCol="0">
            <a:spAutoFit/>
          </a:bodyPr>
          <a:lstStyle/>
          <a:p>
            <a:r>
              <a:rPr lang="en-US" sz="1800" u="sng" dirty="0">
                <a:solidFill>
                  <a:srgbClr val="8F5BFF"/>
                </a:solidFill>
              </a:rPr>
              <a:t>Repetitive, alternating, &amp; progressive </a:t>
            </a:r>
            <a:endParaRPr lang="en-US" sz="1800" u="sng" dirty="0" smtClean="0">
              <a:solidFill>
                <a:srgbClr val="8F5BFF"/>
              </a:solidFill>
            </a:endParaRPr>
          </a:p>
          <a:p>
            <a:r>
              <a:rPr lang="en-US" sz="1800" dirty="0">
                <a:solidFill>
                  <a:srgbClr val="8F5BFF"/>
                </a:solidFill>
              </a:rPr>
              <a:t> </a:t>
            </a:r>
            <a:r>
              <a:rPr lang="en-US" sz="1800" dirty="0" smtClean="0">
                <a:solidFill>
                  <a:srgbClr val="8F5BFF"/>
                </a:solidFill>
              </a:rPr>
              <a:t>   1,2,3,4,3,2,1,2,3,4,3,2,1</a:t>
            </a:r>
            <a:r>
              <a:rPr lang="is-IS" sz="1800" dirty="0" smtClean="0">
                <a:solidFill>
                  <a:srgbClr val="8F5BFF"/>
                </a:solidFill>
              </a:rPr>
              <a:t>…</a:t>
            </a:r>
            <a:endParaRPr lang="en-US" sz="1600" dirty="0">
              <a:solidFill>
                <a:srgbClr val="8F5BFF"/>
              </a:solidFill>
            </a:endParaRPr>
          </a:p>
          <a:p>
            <a:endParaRPr lang="en-US" dirty="0"/>
          </a:p>
        </p:txBody>
      </p:sp>
    </p:spTree>
    <p:extLst>
      <p:ext uri="{BB962C8B-B14F-4D97-AF65-F5344CB8AC3E}">
        <p14:creationId xmlns:p14="http://schemas.microsoft.com/office/powerpoint/2010/main" val="6751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598303"/>
              </p:ext>
            </p:extLst>
          </p:nvPr>
        </p:nvGraphicFramePr>
        <p:xfrm>
          <a:off x="231820" y="347730"/>
          <a:ext cx="8654603" cy="3696236"/>
        </p:xfrm>
        <a:graphic>
          <a:graphicData uri="http://schemas.openxmlformats.org/drawingml/2006/table">
            <a:tbl>
              <a:tblPr firstRow="1" firstCol="1" bandRow="1"/>
              <a:tblGrid>
                <a:gridCol w="2489529"/>
                <a:gridCol w="2946737"/>
                <a:gridCol w="3218337"/>
              </a:tblGrid>
              <a:tr h="3696236">
                <a:tc>
                  <a:txBody>
                    <a:bodyPr/>
                    <a:lstStyle/>
                    <a:p>
                      <a:pPr marL="0" marR="0" algn="ctr">
                        <a:spcBef>
                          <a:spcPts val="0"/>
                        </a:spcBef>
                        <a:spcAft>
                          <a:spcPts val="0"/>
                        </a:spcAft>
                      </a:pPr>
                      <a:r>
                        <a:rPr lang="en-US" sz="2400" b="1" dirty="0">
                          <a:solidFill>
                            <a:srgbClr val="92D050"/>
                          </a:solidFill>
                          <a:effectLst/>
                          <a:latin typeface="Calibri" charset="0"/>
                          <a:ea typeface="Calibri" charset="0"/>
                          <a:cs typeface="Times New Roman" charset="0"/>
                        </a:rPr>
                        <a:t>VARIETY</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a:solidFill>
                            <a:srgbClr val="92D050"/>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615424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2918412"/>
              </p:ext>
            </p:extLst>
          </p:nvPr>
        </p:nvGraphicFramePr>
        <p:xfrm>
          <a:off x="231820" y="347730"/>
          <a:ext cx="8654603" cy="3696236"/>
        </p:xfrm>
        <a:graphic>
          <a:graphicData uri="http://schemas.openxmlformats.org/drawingml/2006/table">
            <a:tbl>
              <a:tblPr firstRow="1" firstCol="1" bandRow="1"/>
              <a:tblGrid>
                <a:gridCol w="2489529"/>
                <a:gridCol w="2946737"/>
                <a:gridCol w="3218337"/>
              </a:tblGrid>
              <a:tr h="3696236">
                <a:tc>
                  <a:txBody>
                    <a:bodyPr/>
                    <a:lstStyle/>
                    <a:p>
                      <a:pPr marL="0" marR="0" algn="ctr">
                        <a:spcBef>
                          <a:spcPts val="0"/>
                        </a:spcBef>
                        <a:spcAft>
                          <a:spcPts val="0"/>
                        </a:spcAft>
                      </a:pPr>
                      <a:r>
                        <a:rPr lang="en-US" sz="2400" b="1" dirty="0">
                          <a:solidFill>
                            <a:srgbClr val="92D050"/>
                          </a:solidFill>
                          <a:effectLst/>
                          <a:latin typeface="Calibri" charset="0"/>
                          <a:ea typeface="Calibri" charset="0"/>
                          <a:cs typeface="Times New Roman" charset="0"/>
                        </a:rPr>
                        <a:t>VARIETY</a:t>
                      </a:r>
                      <a:endParaRPr lang="en-US" sz="1200" dirty="0">
                        <a:effectLst/>
                        <a:latin typeface="Calibri" charset="0"/>
                        <a:ea typeface="Calibri" charset="0"/>
                        <a:cs typeface="Times New Roman" charset="0"/>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92D05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188203" y="791736"/>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pic>
        <p:nvPicPr>
          <p:cNvPr id="5" name="Picture 4"/>
          <p:cNvPicPr>
            <a:picLocks noChangeAspect="1"/>
          </p:cNvPicPr>
          <p:nvPr/>
        </p:nvPicPr>
        <p:blipFill>
          <a:blip r:embed="rId2"/>
          <a:stretch>
            <a:fillRect/>
          </a:stretch>
        </p:blipFill>
        <p:spPr>
          <a:xfrm>
            <a:off x="627966" y="2453268"/>
            <a:ext cx="1749624" cy="1517630"/>
          </a:xfrm>
          <a:prstGeom prst="rect">
            <a:avLst/>
          </a:prstGeom>
        </p:spPr>
      </p:pic>
      <p:sp>
        <p:nvSpPr>
          <p:cNvPr id="6" name="TextBox 5"/>
          <p:cNvSpPr txBox="1"/>
          <p:nvPr/>
        </p:nvSpPr>
        <p:spPr>
          <a:xfrm>
            <a:off x="2896652" y="691376"/>
            <a:ext cx="2489387" cy="2554545"/>
          </a:xfrm>
          <a:prstGeom prst="rect">
            <a:avLst/>
          </a:prstGeom>
          <a:noFill/>
        </p:spPr>
        <p:txBody>
          <a:bodyPr wrap="square" rtlCol="0">
            <a:spAutoFit/>
          </a:bodyPr>
          <a:lstStyle/>
          <a:p>
            <a:r>
              <a:rPr lang="en-US" sz="2000" dirty="0">
                <a:solidFill>
                  <a:srgbClr val="92D050"/>
                </a:solidFill>
              </a:rPr>
              <a:t>is the use of several elements of design to hold the viewer’s attention and to guide the viewer’s eye through and around the work of art. </a:t>
            </a:r>
          </a:p>
        </p:txBody>
      </p:sp>
      <p:pic>
        <p:nvPicPr>
          <p:cNvPr id="7" name="Picture 6"/>
          <p:cNvPicPr>
            <a:picLocks noChangeAspect="1"/>
          </p:cNvPicPr>
          <p:nvPr/>
        </p:nvPicPr>
        <p:blipFill>
          <a:blip r:embed="rId3"/>
          <a:stretch>
            <a:fillRect/>
          </a:stretch>
        </p:blipFill>
        <p:spPr>
          <a:xfrm>
            <a:off x="627966" y="791736"/>
            <a:ext cx="1749624" cy="1563494"/>
          </a:xfrm>
          <a:prstGeom prst="rect">
            <a:avLst/>
          </a:prstGeom>
        </p:spPr>
      </p:pic>
    </p:spTree>
    <p:extLst>
      <p:ext uri="{BB962C8B-B14F-4D97-AF65-F5344CB8AC3E}">
        <p14:creationId xmlns:p14="http://schemas.microsoft.com/office/powerpoint/2010/main" val="17181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3" name="Rounded Rectangle 2"/>
          <p:cNvSpPr/>
          <p:nvPr/>
        </p:nvSpPr>
        <p:spPr>
          <a:xfrm>
            <a:off x="180304" y="1584101"/>
            <a:ext cx="8500057" cy="1118237"/>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Google Shape;791;p18"/>
          <p:cNvSpPr txBox="1">
            <a:spLocks noGrp="1"/>
          </p:cNvSpPr>
          <p:nvPr>
            <p:ph type="ctrTitle"/>
          </p:nvPr>
        </p:nvSpPr>
        <p:spPr>
          <a:xfrm>
            <a:off x="180304" y="115909"/>
            <a:ext cx="8963695" cy="1468192"/>
          </a:xfrm>
          <a:prstGeom prst="rect">
            <a:avLst/>
          </a:prstGeom>
        </p:spPr>
        <p:txBody>
          <a:bodyPr spcFirstLastPara="1" wrap="square" lIns="0" tIns="0" rIns="0" bIns="0" anchor="b" anchorCtr="0">
            <a:noAutofit/>
          </a:bodyPr>
          <a:lstStyle/>
          <a:p>
            <a:pPr algn="ctr"/>
            <a:r>
              <a:rPr lang="en-US" sz="3200" dirty="0"/>
              <a:t>You will be using your </a:t>
            </a:r>
            <a:r>
              <a:rPr lang="en-US" sz="3200" dirty="0" smtClean="0"/>
              <a:t/>
            </a:r>
            <a:br>
              <a:rPr lang="en-US" sz="3200" dirty="0" smtClean="0"/>
            </a:br>
            <a:r>
              <a:rPr lang="en-US" sz="3200" dirty="0" smtClean="0"/>
              <a:t>“</a:t>
            </a:r>
            <a:r>
              <a:rPr lang="en-US" sz="3200" dirty="0"/>
              <a:t>Principles of Design” worksheet </a:t>
            </a:r>
            <a:r>
              <a:rPr lang="en-US" sz="3200" dirty="0" smtClean="0"/>
              <a:t/>
            </a:r>
            <a:br>
              <a:rPr lang="en-US" sz="3200" dirty="0" smtClean="0"/>
            </a:br>
            <a:r>
              <a:rPr lang="en-US" sz="3200" dirty="0" smtClean="0"/>
              <a:t>to </a:t>
            </a:r>
            <a:r>
              <a:rPr lang="en-US" sz="3200" dirty="0"/>
              <a:t>take notes from this presentation</a:t>
            </a:r>
            <a:r>
              <a:rPr lang="en-US" sz="3200" dirty="0" smtClean="0"/>
              <a:t>.</a:t>
            </a:r>
            <a:endParaRPr sz="3200" dirty="0"/>
          </a:p>
        </p:txBody>
      </p:sp>
      <p:sp>
        <p:nvSpPr>
          <p:cNvPr id="792" name="Google Shape;792;p18"/>
          <p:cNvSpPr txBox="1">
            <a:spLocks noGrp="1"/>
          </p:cNvSpPr>
          <p:nvPr>
            <p:ph type="subTitle" idx="1"/>
          </p:nvPr>
        </p:nvSpPr>
        <p:spPr>
          <a:xfrm>
            <a:off x="891698" y="1584101"/>
            <a:ext cx="7134895" cy="766291"/>
          </a:xfrm>
          <a:prstGeom prst="rect">
            <a:avLst/>
          </a:prstGeom>
        </p:spPr>
        <p:txBody>
          <a:bodyPr spcFirstLastPara="1" wrap="square" lIns="0" tIns="0" rIns="0" bIns="0" anchor="t" anchorCtr="0">
            <a:noAutofit/>
          </a:bodyPr>
          <a:lstStyle/>
          <a:p>
            <a:pPr marL="0" lvl="0" indent="0" algn="ctr">
              <a:spcAft>
                <a:spcPts val="1000"/>
              </a:spcAft>
            </a:pPr>
            <a:r>
              <a:rPr lang="en-US" sz="2800" b="1" u="sng" dirty="0" smtClean="0">
                <a:solidFill>
                  <a:schemeClr val="tx1"/>
                </a:solidFill>
              </a:rPr>
              <a:t>YOU MUST USE COLOR PENCILS or color gel pens for these notes.</a:t>
            </a:r>
            <a:endParaRPr sz="2800" b="1" u="sng"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2675671"/>
              </p:ext>
            </p:extLst>
          </p:nvPr>
        </p:nvGraphicFramePr>
        <p:xfrm>
          <a:off x="373487" y="270457"/>
          <a:ext cx="8448541" cy="3618964"/>
        </p:xfrm>
        <a:graphic>
          <a:graphicData uri="http://schemas.openxmlformats.org/drawingml/2006/table">
            <a:tbl>
              <a:tblPr firstRow="1" firstCol="1" bandRow="1"/>
              <a:tblGrid>
                <a:gridCol w="2430255"/>
                <a:gridCol w="2876576"/>
                <a:gridCol w="3141710"/>
              </a:tblGrid>
              <a:tr h="3618964">
                <a:tc>
                  <a:txBody>
                    <a:bodyPr/>
                    <a:lstStyle/>
                    <a:p>
                      <a:pPr marL="0" marR="0" algn="ctr">
                        <a:spcBef>
                          <a:spcPts val="0"/>
                        </a:spcBef>
                        <a:spcAft>
                          <a:spcPts val="0"/>
                        </a:spcAft>
                      </a:pPr>
                      <a:r>
                        <a:rPr lang="en-US" sz="2400" b="1" dirty="0">
                          <a:solidFill>
                            <a:srgbClr val="FF40FF"/>
                          </a:solidFill>
                          <a:effectLst/>
                          <a:latin typeface="Calibri" charset="0"/>
                          <a:ea typeface="Calibri" charset="0"/>
                          <a:cs typeface="Times New Roman" charset="0"/>
                        </a:rPr>
                        <a:t>UNITY</a:t>
                      </a:r>
                      <a:endParaRPr lang="en-US" sz="1200" dirty="0">
                        <a:solidFill>
                          <a:srgbClr val="FF40FF"/>
                        </a:solidFill>
                        <a:effectLst/>
                        <a:latin typeface="Calibri" charset="0"/>
                        <a:ea typeface="Calibri" charset="0"/>
                        <a:cs typeface="Times New Roman" charset="0"/>
                      </a:endParaRPr>
                    </a:p>
                    <a:p>
                      <a:pPr marL="0" marR="0" algn="ctr">
                        <a:spcBef>
                          <a:spcPts val="0"/>
                        </a:spcBef>
                        <a:spcAft>
                          <a:spcPts val="0"/>
                        </a:spcAft>
                      </a:pPr>
                      <a:r>
                        <a:rPr lang="en-US" sz="2400" b="1" dirty="0">
                          <a:solidFill>
                            <a:srgbClr val="FF6E7E"/>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a:solidFill>
                            <a:srgbClr val="FF39CD"/>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220056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1440243"/>
              </p:ext>
            </p:extLst>
          </p:nvPr>
        </p:nvGraphicFramePr>
        <p:xfrm>
          <a:off x="373487" y="270457"/>
          <a:ext cx="8448541" cy="3618964"/>
        </p:xfrm>
        <a:graphic>
          <a:graphicData uri="http://schemas.openxmlformats.org/drawingml/2006/table">
            <a:tbl>
              <a:tblPr firstRow="1" firstCol="1" bandRow="1"/>
              <a:tblGrid>
                <a:gridCol w="2430255"/>
                <a:gridCol w="2876576"/>
                <a:gridCol w="3141710"/>
              </a:tblGrid>
              <a:tr h="3618964">
                <a:tc>
                  <a:txBody>
                    <a:bodyPr/>
                    <a:lstStyle/>
                    <a:p>
                      <a:pPr marL="0" marR="0" algn="ctr">
                        <a:spcBef>
                          <a:spcPts val="0"/>
                        </a:spcBef>
                        <a:spcAft>
                          <a:spcPts val="0"/>
                        </a:spcAft>
                      </a:pPr>
                      <a:r>
                        <a:rPr lang="en-US" sz="2400" b="1" dirty="0">
                          <a:solidFill>
                            <a:srgbClr val="FF40FF"/>
                          </a:solidFill>
                          <a:effectLst/>
                          <a:latin typeface="Calibri" charset="0"/>
                          <a:ea typeface="Calibri" charset="0"/>
                          <a:cs typeface="Times New Roman" charset="0"/>
                        </a:rPr>
                        <a:t>UNITY</a:t>
                      </a:r>
                      <a:endParaRPr lang="en-US" sz="1200" dirty="0">
                        <a:solidFill>
                          <a:srgbClr val="FF40FF"/>
                        </a:solidFill>
                        <a:effectLst/>
                        <a:latin typeface="Calibri" charset="0"/>
                        <a:ea typeface="Calibri" charset="0"/>
                        <a:cs typeface="Times New Roman" charset="0"/>
                      </a:endParaRPr>
                    </a:p>
                    <a:p>
                      <a:pPr marL="0" marR="0" algn="ctr">
                        <a:spcBef>
                          <a:spcPts val="0"/>
                        </a:spcBef>
                        <a:spcAft>
                          <a:spcPts val="0"/>
                        </a:spcAft>
                      </a:pP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FF39CD"/>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605369" y="633550"/>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sp>
        <p:nvSpPr>
          <p:cNvPr id="5" name="TextBox 4"/>
          <p:cNvSpPr txBox="1"/>
          <p:nvPr/>
        </p:nvSpPr>
        <p:spPr>
          <a:xfrm>
            <a:off x="3044283" y="512956"/>
            <a:ext cx="2185639" cy="3046988"/>
          </a:xfrm>
          <a:prstGeom prst="rect">
            <a:avLst/>
          </a:prstGeom>
          <a:noFill/>
        </p:spPr>
        <p:txBody>
          <a:bodyPr wrap="square" rtlCol="0">
            <a:spAutoFit/>
          </a:bodyPr>
          <a:lstStyle/>
          <a:p>
            <a:r>
              <a:rPr lang="en-US" sz="2400" dirty="0">
                <a:solidFill>
                  <a:srgbClr val="FF40FF"/>
                </a:solidFill>
              </a:rPr>
              <a:t>is the feeling of harmony between all parts of the work of art, which creates a sense of completeness. </a:t>
            </a:r>
          </a:p>
        </p:txBody>
      </p:sp>
      <p:pic>
        <p:nvPicPr>
          <p:cNvPr id="6" name="Picture 5"/>
          <p:cNvPicPr>
            <a:picLocks noChangeAspect="1"/>
          </p:cNvPicPr>
          <p:nvPr/>
        </p:nvPicPr>
        <p:blipFill>
          <a:blip r:embed="rId2"/>
          <a:stretch>
            <a:fillRect/>
          </a:stretch>
        </p:blipFill>
        <p:spPr>
          <a:xfrm>
            <a:off x="611804" y="780276"/>
            <a:ext cx="1744756" cy="1094203"/>
          </a:xfrm>
          <a:prstGeom prst="rect">
            <a:avLst/>
          </a:prstGeom>
        </p:spPr>
      </p:pic>
      <p:pic>
        <p:nvPicPr>
          <p:cNvPr id="7" name="Picture 6"/>
          <p:cNvPicPr>
            <a:picLocks noChangeAspect="1"/>
          </p:cNvPicPr>
          <p:nvPr/>
        </p:nvPicPr>
        <p:blipFill>
          <a:blip r:embed="rId3"/>
          <a:stretch>
            <a:fillRect/>
          </a:stretch>
        </p:blipFill>
        <p:spPr>
          <a:xfrm>
            <a:off x="611804" y="1940312"/>
            <a:ext cx="1744756" cy="1737236"/>
          </a:xfrm>
          <a:prstGeom prst="rect">
            <a:avLst/>
          </a:prstGeom>
        </p:spPr>
      </p:pic>
    </p:spTree>
    <p:extLst>
      <p:ext uri="{BB962C8B-B14F-4D97-AF65-F5344CB8AC3E}">
        <p14:creationId xmlns:p14="http://schemas.microsoft.com/office/powerpoint/2010/main" val="17245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20" name="Google Shape;820;p21"/>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TextBox 1"/>
          <p:cNvSpPr txBox="1"/>
          <p:nvPr/>
        </p:nvSpPr>
        <p:spPr>
          <a:xfrm>
            <a:off x="1228902" y="631580"/>
            <a:ext cx="6800045" cy="3108543"/>
          </a:xfrm>
          <a:prstGeom prst="rect">
            <a:avLst/>
          </a:prstGeom>
          <a:solidFill>
            <a:srgbClr val="FFFF00"/>
          </a:solidFill>
        </p:spPr>
        <p:txBody>
          <a:bodyPr wrap="square" rtlCol="0">
            <a:spAutoFit/>
          </a:bodyPr>
          <a:lstStyle/>
          <a:p>
            <a:r>
              <a:rPr lang="en-US" sz="2800" dirty="0" smtClean="0"/>
              <a:t>You have now finished your written part of the </a:t>
            </a:r>
            <a:r>
              <a:rPr lang="en-US" sz="2800" dirty="0"/>
              <a:t>C</a:t>
            </a:r>
            <a:r>
              <a:rPr lang="en-US" sz="2800" dirty="0" smtClean="0"/>
              <a:t>ornell notes.</a:t>
            </a:r>
          </a:p>
          <a:p>
            <a:r>
              <a:rPr lang="en-US" sz="2800" dirty="0"/>
              <a:t>N</a:t>
            </a:r>
            <a:r>
              <a:rPr lang="en-US" sz="2800" dirty="0" smtClean="0"/>
              <a:t>ow you need to add your own illustrations to help you remember the notes.</a:t>
            </a:r>
          </a:p>
          <a:p>
            <a:r>
              <a:rPr lang="en-US" sz="2800" dirty="0" smtClean="0"/>
              <a:t>When finished, turn in your paper or upload your work into Focus for grading!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934278" y="1582251"/>
            <a:ext cx="7730751" cy="819900"/>
          </a:xfrm>
          <a:prstGeom prst="rect">
            <a:avLst/>
          </a:prstGeom>
        </p:spPr>
        <p:txBody>
          <a:bodyPr spcFirstLastPara="1" wrap="square" lIns="0" tIns="0" rIns="0" bIns="0" anchor="ctr" anchorCtr="0">
            <a:noAutofit/>
          </a:bodyPr>
          <a:lstStyle/>
          <a:p>
            <a:pPr marL="0" lvl="0" indent="0">
              <a:spcAft>
                <a:spcPts val="1000"/>
              </a:spcAft>
              <a:buNone/>
            </a:pPr>
            <a:r>
              <a:rPr lang="en-US" sz="3600" dirty="0" smtClean="0"/>
              <a:t>With each Principle of </a:t>
            </a:r>
            <a:r>
              <a:rPr lang="en-US" sz="3600" smtClean="0"/>
              <a:t>Design you </a:t>
            </a:r>
            <a:r>
              <a:rPr lang="en-US" sz="3600"/>
              <a:t>will change the color pencil, gel pens, or font (if typing) being used for the notes!</a:t>
            </a:r>
            <a:endParaRPr lang="en-US" sz="3600" dirty="0"/>
          </a:p>
        </p:txBody>
      </p:sp>
      <p:sp>
        <p:nvSpPr>
          <p:cNvPr id="801" name="Google Shape;801;p19"/>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4533362" y="3940933"/>
            <a:ext cx="3387145" cy="954107"/>
          </a:xfrm>
          <a:prstGeom prst="rect">
            <a:avLst/>
          </a:prstGeom>
          <a:noFill/>
        </p:spPr>
        <p:txBody>
          <a:bodyPr wrap="square" rtlCol="0">
            <a:spAutoFit/>
          </a:bodyPr>
          <a:lstStyle/>
          <a:p>
            <a:r>
              <a:rPr lang="en-US" dirty="0" smtClean="0"/>
              <a:t>MindMap</a:t>
            </a:r>
            <a:r>
              <a:rPr lang="en-US" dirty="0">
                <a:sym typeface="Symbol" charset="2"/>
              </a:rPr>
              <a:t></a:t>
            </a:r>
            <a:r>
              <a:rPr lang="en-US" dirty="0"/>
              <a:t> </a:t>
            </a:r>
            <a:r>
              <a:rPr lang="en-US" dirty="0" smtClean="0"/>
              <a:t> map notes are taken in the same way with colors and images. What you are doing today connects MindMap</a:t>
            </a:r>
            <a:r>
              <a:rPr lang="en-US" dirty="0">
                <a:sym typeface="Symbol" charset="2"/>
              </a:rPr>
              <a:t></a:t>
            </a:r>
            <a:r>
              <a:rPr lang="en-US" dirty="0"/>
              <a:t> </a:t>
            </a:r>
            <a:r>
              <a:rPr lang="en-US" dirty="0" smtClean="0"/>
              <a:t> with Cornell notes.</a:t>
            </a:r>
            <a:endParaRPr lang="en-US" dirty="0"/>
          </a:p>
        </p:txBody>
      </p:sp>
      <p:sp>
        <p:nvSpPr>
          <p:cNvPr id="3" name="TextBox 2"/>
          <p:cNvSpPr txBox="1"/>
          <p:nvPr/>
        </p:nvSpPr>
        <p:spPr>
          <a:xfrm>
            <a:off x="1532586" y="2970450"/>
            <a:ext cx="6207617" cy="738664"/>
          </a:xfrm>
          <a:prstGeom prst="rect">
            <a:avLst/>
          </a:prstGeom>
          <a:noFill/>
        </p:spPr>
        <p:txBody>
          <a:bodyPr wrap="square" rtlCol="0">
            <a:spAutoFit/>
          </a:bodyPr>
          <a:lstStyle/>
          <a:p>
            <a:r>
              <a:rPr lang="en-US" dirty="0" smtClean="0"/>
              <a:t>You do not have to use the same color in this presentation. DO USE YELLOW, but what ever color use use for each Principle all notes for that Principle must be done in the color you chose.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3102902"/>
              </p:ext>
            </p:extLst>
          </p:nvPr>
        </p:nvGraphicFramePr>
        <p:xfrm>
          <a:off x="193184" y="476518"/>
          <a:ext cx="8770512" cy="3683358"/>
        </p:xfrm>
        <a:graphic>
          <a:graphicData uri="http://schemas.openxmlformats.org/drawingml/2006/table">
            <a:tbl>
              <a:tblPr firstRow="1" firstCol="1" bandRow="1"/>
              <a:tblGrid>
                <a:gridCol w="2522870"/>
                <a:gridCol w="2986202"/>
                <a:gridCol w="3261440"/>
              </a:tblGrid>
              <a:tr h="3683358">
                <a:tc>
                  <a:txBody>
                    <a:bodyPr/>
                    <a:lstStyle/>
                    <a:p>
                      <a:pPr marL="0" marR="0">
                        <a:spcBef>
                          <a:spcPts val="0"/>
                        </a:spcBef>
                        <a:spcAft>
                          <a:spcPts val="0"/>
                        </a:spcAft>
                      </a:pPr>
                      <a:r>
                        <a:rPr lang="en-US" sz="1200" b="1">
                          <a:solidFill>
                            <a:srgbClr val="FF0000"/>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p>
                      <a:pPr marL="0" marR="0" algn="ctr">
                        <a:spcBef>
                          <a:spcPts val="0"/>
                        </a:spcBef>
                        <a:spcAft>
                          <a:spcPts val="0"/>
                        </a:spcAft>
                      </a:pPr>
                      <a:r>
                        <a:rPr lang="en-US" sz="2400" b="1">
                          <a:solidFill>
                            <a:srgbClr val="FF0000"/>
                          </a:solidFill>
                          <a:effectLst/>
                          <a:latin typeface="Calibri" charset="0"/>
                          <a:ea typeface="Calibri" charset="0"/>
                          <a:cs typeface="Times New Roman" charset="0"/>
                        </a:rPr>
                        <a:t>BALANCE</a:t>
                      </a:r>
                      <a:endParaRPr lang="en-US" sz="1200">
                        <a:effectLst/>
                        <a:latin typeface="Calibri" charset="0"/>
                        <a:ea typeface="Calibri" charset="0"/>
                        <a:cs typeface="Times New Roman" charset="0"/>
                      </a:endParaRPr>
                    </a:p>
                    <a:p>
                      <a:pPr marL="0" marR="0" algn="ctr">
                        <a:spcBef>
                          <a:spcPts val="0"/>
                        </a:spcBef>
                        <a:spcAft>
                          <a:spcPts val="0"/>
                        </a:spcAft>
                      </a:pPr>
                      <a:r>
                        <a:rPr lang="en-US" sz="1200" b="1">
                          <a:solidFill>
                            <a:srgbClr val="FF0000"/>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1609963" y="877824"/>
            <a:ext cx="6747653" cy="3077766"/>
          </a:xfrm>
          <a:prstGeom prst="rect">
            <a:avLst/>
          </a:prstGeom>
          <a:noFill/>
        </p:spPr>
        <p:txBody>
          <a:bodyPr wrap="square" rtlCol="0">
            <a:spAutoFit/>
          </a:bodyPr>
          <a:lstStyle/>
          <a:p>
            <a:r>
              <a:rPr lang="en-US" sz="3600" b="1" dirty="0"/>
              <a:t>Select a color pencil or gel pen to take your notes. May be any color except yellow. If typing on a computer select a color for your font.</a:t>
            </a:r>
          </a:p>
          <a:p>
            <a:endParaRPr lang="en-US" dirty="0"/>
          </a:p>
        </p:txBody>
      </p:sp>
    </p:spTree>
    <p:extLst>
      <p:ext uri="{BB962C8B-B14F-4D97-AF65-F5344CB8AC3E}">
        <p14:creationId xmlns:p14="http://schemas.microsoft.com/office/powerpoint/2010/main" val="1652793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7034393"/>
              </p:ext>
            </p:extLst>
          </p:nvPr>
        </p:nvGraphicFramePr>
        <p:xfrm>
          <a:off x="149773" y="159028"/>
          <a:ext cx="8770512" cy="3976873"/>
        </p:xfrm>
        <a:graphic>
          <a:graphicData uri="http://schemas.openxmlformats.org/drawingml/2006/table">
            <a:tbl>
              <a:tblPr firstRow="1" firstCol="1" bandRow="1"/>
              <a:tblGrid>
                <a:gridCol w="2227667"/>
                <a:gridCol w="3281405"/>
                <a:gridCol w="3261440"/>
              </a:tblGrid>
              <a:tr h="3976873">
                <a:tc>
                  <a:txBody>
                    <a:bodyPr/>
                    <a:lstStyle/>
                    <a:p>
                      <a:pPr marL="0" marR="0">
                        <a:spcBef>
                          <a:spcPts val="0"/>
                        </a:spcBef>
                        <a:spcAft>
                          <a:spcPts val="0"/>
                        </a:spcAft>
                      </a:pPr>
                      <a:r>
                        <a:rPr lang="en-US" sz="1200" b="1"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smtClean="0">
                          <a:solidFill>
                            <a:srgbClr val="FF0000"/>
                          </a:solidFill>
                          <a:effectLst/>
                          <a:latin typeface="Calibri" charset="0"/>
                          <a:ea typeface="Calibri" charset="0"/>
                          <a:cs typeface="Times New Roman" charset="0"/>
                        </a:rPr>
                        <a:t>BALANCE</a:t>
                      </a:r>
                      <a:endParaRPr lang="en-US" sz="1200" dirty="0">
                        <a:effectLst/>
                        <a:latin typeface="Calibri" charset="0"/>
                        <a:ea typeface="Calibri" charset="0"/>
                        <a:cs typeface="Times New Roman" charset="0"/>
                      </a:endParaRPr>
                    </a:p>
                    <a:p>
                      <a:pPr marL="0" marR="0" algn="ctr">
                        <a:spcBef>
                          <a:spcPts val="0"/>
                        </a:spcBef>
                        <a:spcAft>
                          <a:spcPts val="0"/>
                        </a:spcAft>
                      </a:pPr>
                      <a:r>
                        <a:rPr lang="en-US" sz="1200" b="1"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FF000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2438978" y="184901"/>
            <a:ext cx="3160795" cy="1015663"/>
          </a:xfrm>
          <a:prstGeom prst="rect">
            <a:avLst/>
          </a:prstGeom>
          <a:noFill/>
        </p:spPr>
        <p:txBody>
          <a:bodyPr wrap="square" rtlCol="0">
            <a:spAutoFit/>
          </a:bodyPr>
          <a:lstStyle/>
          <a:p>
            <a:r>
              <a:rPr lang="en-US" sz="2000" b="1" u="sng" dirty="0" smtClean="0">
                <a:solidFill>
                  <a:schemeClr val="accent4"/>
                </a:solidFill>
              </a:rPr>
              <a:t>Symmetrical/Formal </a:t>
            </a:r>
          </a:p>
          <a:p>
            <a:r>
              <a:rPr lang="en-US" sz="2000" dirty="0" smtClean="0">
                <a:solidFill>
                  <a:schemeClr val="accent4"/>
                </a:solidFill>
              </a:rPr>
              <a:t>Two </a:t>
            </a:r>
            <a:r>
              <a:rPr lang="en-US" sz="2000" dirty="0">
                <a:solidFill>
                  <a:schemeClr val="accent4"/>
                </a:solidFill>
              </a:rPr>
              <a:t>halves of a balanced composition are </a:t>
            </a:r>
            <a:r>
              <a:rPr lang="en-US" sz="2000" dirty="0" smtClean="0">
                <a:solidFill>
                  <a:schemeClr val="accent4"/>
                </a:solidFill>
              </a:rPr>
              <a:t>identical. </a:t>
            </a:r>
            <a:endParaRPr lang="en-US" sz="2000" dirty="0">
              <a:solidFill>
                <a:schemeClr val="accent4"/>
              </a:solidFill>
            </a:endParaRPr>
          </a:p>
        </p:txBody>
      </p:sp>
      <p:sp>
        <p:nvSpPr>
          <p:cNvPr id="5" name="TextBox 4"/>
          <p:cNvSpPr txBox="1"/>
          <p:nvPr/>
        </p:nvSpPr>
        <p:spPr>
          <a:xfrm>
            <a:off x="2434071" y="1166874"/>
            <a:ext cx="3193640" cy="1508105"/>
          </a:xfrm>
          <a:prstGeom prst="rect">
            <a:avLst/>
          </a:prstGeom>
          <a:noFill/>
        </p:spPr>
        <p:txBody>
          <a:bodyPr wrap="square" rtlCol="0">
            <a:spAutoFit/>
          </a:bodyPr>
          <a:lstStyle/>
          <a:p>
            <a:r>
              <a:rPr lang="en-US" sz="2000" b="1" u="sng" dirty="0" smtClean="0">
                <a:solidFill>
                  <a:schemeClr val="accent4"/>
                </a:solidFill>
              </a:rPr>
              <a:t>Asymmetrical/Informa</a:t>
            </a:r>
            <a:r>
              <a:rPr lang="en-US" sz="2000" b="1" dirty="0" smtClean="0">
                <a:solidFill>
                  <a:schemeClr val="accent4"/>
                </a:solidFill>
              </a:rPr>
              <a:t>l</a:t>
            </a:r>
            <a:r>
              <a:rPr lang="en-US" sz="2000" dirty="0" smtClean="0">
                <a:solidFill>
                  <a:schemeClr val="accent4"/>
                </a:solidFill>
              </a:rPr>
              <a:t> </a:t>
            </a:r>
            <a:r>
              <a:rPr lang="en-US" sz="1800" dirty="0">
                <a:solidFill>
                  <a:schemeClr val="accent4"/>
                </a:solidFill>
              </a:rPr>
              <a:t>Equal or </a:t>
            </a:r>
            <a:r>
              <a:rPr lang="en-US" sz="1800" dirty="0" smtClean="0">
                <a:solidFill>
                  <a:schemeClr val="accent4"/>
                </a:solidFill>
              </a:rPr>
              <a:t>very similar, elements </a:t>
            </a:r>
            <a:r>
              <a:rPr lang="en-US" sz="1800" dirty="0">
                <a:solidFill>
                  <a:schemeClr val="accent4"/>
                </a:solidFill>
              </a:rPr>
              <a:t>are placed </a:t>
            </a:r>
            <a:r>
              <a:rPr lang="en-US" sz="1800" dirty="0" smtClean="0">
                <a:solidFill>
                  <a:schemeClr val="accent4"/>
                </a:solidFill>
              </a:rPr>
              <a:t>on </a:t>
            </a:r>
            <a:r>
              <a:rPr lang="en-US" sz="1800" dirty="0">
                <a:solidFill>
                  <a:schemeClr val="accent4"/>
                </a:solidFill>
              </a:rPr>
              <a:t>opposite sides of a central </a:t>
            </a:r>
            <a:r>
              <a:rPr lang="en-US" sz="1800" dirty="0" smtClean="0">
                <a:solidFill>
                  <a:schemeClr val="accent4"/>
                </a:solidFill>
              </a:rPr>
              <a:t>axis. </a:t>
            </a:r>
            <a:endParaRPr lang="en-US" sz="1800" dirty="0">
              <a:solidFill>
                <a:schemeClr val="accent4"/>
              </a:solidFill>
            </a:endParaRPr>
          </a:p>
        </p:txBody>
      </p:sp>
      <p:sp>
        <p:nvSpPr>
          <p:cNvPr id="7" name="TextBox 6"/>
          <p:cNvSpPr txBox="1"/>
          <p:nvPr/>
        </p:nvSpPr>
        <p:spPr>
          <a:xfrm>
            <a:off x="2434071" y="2702339"/>
            <a:ext cx="2987586" cy="1169551"/>
          </a:xfrm>
          <a:prstGeom prst="rect">
            <a:avLst/>
          </a:prstGeom>
          <a:noFill/>
        </p:spPr>
        <p:txBody>
          <a:bodyPr wrap="square" rtlCol="0">
            <a:spAutoFit/>
          </a:bodyPr>
          <a:lstStyle/>
          <a:p>
            <a:r>
              <a:rPr lang="en-US" sz="2000" b="1" u="sng" dirty="0" smtClean="0">
                <a:solidFill>
                  <a:schemeClr val="accent4"/>
                </a:solidFill>
              </a:rPr>
              <a:t>Radial</a:t>
            </a:r>
            <a:r>
              <a:rPr lang="en-US" sz="2400" dirty="0" smtClean="0">
                <a:solidFill>
                  <a:schemeClr val="accent4"/>
                </a:solidFill>
              </a:rPr>
              <a:t> </a:t>
            </a:r>
            <a:r>
              <a:rPr lang="en-US" sz="1600" dirty="0">
                <a:solidFill>
                  <a:schemeClr val="accent4"/>
                </a:solidFill>
              </a:rPr>
              <a:t>When the forms or elements of a design come out (radiate) from a central point </a:t>
            </a:r>
          </a:p>
          <a:p>
            <a:endParaRPr lang="en-US" dirty="0">
              <a:solidFill>
                <a:schemeClr val="accent4"/>
              </a:solidFill>
            </a:endParaRPr>
          </a:p>
        </p:txBody>
      </p:sp>
      <p:sp>
        <p:nvSpPr>
          <p:cNvPr id="8" name="TextBox 7"/>
          <p:cNvSpPr txBox="1"/>
          <p:nvPr/>
        </p:nvSpPr>
        <p:spPr>
          <a:xfrm>
            <a:off x="7040266" y="1101901"/>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sp>
        <p:nvSpPr>
          <p:cNvPr id="9" name="TextBox 8"/>
          <p:cNvSpPr txBox="1"/>
          <p:nvPr/>
        </p:nvSpPr>
        <p:spPr>
          <a:xfrm>
            <a:off x="173195" y="2088924"/>
            <a:ext cx="2215630" cy="1477328"/>
          </a:xfrm>
          <a:prstGeom prst="rect">
            <a:avLst/>
          </a:prstGeom>
          <a:noFill/>
        </p:spPr>
        <p:txBody>
          <a:bodyPr wrap="square" rtlCol="0">
            <a:spAutoFit/>
          </a:bodyPr>
          <a:lstStyle/>
          <a:p>
            <a:r>
              <a:rPr lang="en-US" sz="1800" dirty="0">
                <a:solidFill>
                  <a:schemeClr val="accent4"/>
                </a:solidFill>
              </a:rPr>
              <a:t>The manipulation of subject matter that makes the audiences brain say they are </a:t>
            </a:r>
            <a:r>
              <a:rPr lang="en-US" sz="1800" dirty="0" smtClean="0">
                <a:solidFill>
                  <a:schemeClr val="accent4"/>
                </a:solidFill>
              </a:rPr>
              <a:t>balanced. </a:t>
            </a:r>
            <a:endParaRPr lang="en-US" sz="1800" dirty="0">
              <a:solidFill>
                <a:schemeClr val="accent4"/>
              </a:solidFill>
              <a:effectLst/>
            </a:endParaRPr>
          </a:p>
        </p:txBody>
      </p:sp>
      <p:pic>
        <p:nvPicPr>
          <p:cNvPr id="10" name="Picture 9"/>
          <p:cNvPicPr>
            <a:picLocks noChangeAspect="1"/>
          </p:cNvPicPr>
          <p:nvPr/>
        </p:nvPicPr>
        <p:blipFill>
          <a:blip r:embed="rId2"/>
          <a:stretch>
            <a:fillRect/>
          </a:stretch>
        </p:blipFill>
        <p:spPr>
          <a:xfrm>
            <a:off x="5771544" y="238177"/>
            <a:ext cx="1079643" cy="1216886"/>
          </a:xfrm>
          <a:prstGeom prst="rect">
            <a:avLst/>
          </a:prstGeom>
        </p:spPr>
      </p:pic>
      <p:pic>
        <p:nvPicPr>
          <p:cNvPr id="11" name="Picture 10"/>
          <p:cNvPicPr>
            <a:picLocks noChangeAspect="1"/>
          </p:cNvPicPr>
          <p:nvPr/>
        </p:nvPicPr>
        <p:blipFill>
          <a:blip r:embed="rId3"/>
          <a:stretch>
            <a:fillRect/>
          </a:stretch>
        </p:blipFill>
        <p:spPr>
          <a:xfrm>
            <a:off x="5726298" y="1407096"/>
            <a:ext cx="1124889" cy="1267883"/>
          </a:xfrm>
          <a:prstGeom prst="rect">
            <a:avLst/>
          </a:prstGeom>
        </p:spPr>
      </p:pic>
      <p:pic>
        <p:nvPicPr>
          <p:cNvPr id="12" name="Picture 11"/>
          <p:cNvPicPr>
            <a:picLocks noChangeAspect="1"/>
          </p:cNvPicPr>
          <p:nvPr/>
        </p:nvPicPr>
        <p:blipFill>
          <a:blip r:embed="rId4"/>
          <a:stretch>
            <a:fillRect/>
          </a:stretch>
        </p:blipFill>
        <p:spPr>
          <a:xfrm>
            <a:off x="5788283" y="2868055"/>
            <a:ext cx="1062904" cy="1067779"/>
          </a:xfrm>
          <a:prstGeom prst="rect">
            <a:avLst/>
          </a:prstGeom>
        </p:spPr>
      </p:pic>
      <p:pic>
        <p:nvPicPr>
          <p:cNvPr id="2" name="Picture 1"/>
          <p:cNvPicPr>
            <a:picLocks noChangeAspect="1"/>
          </p:cNvPicPr>
          <p:nvPr/>
        </p:nvPicPr>
        <p:blipFill>
          <a:blip r:embed="rId5"/>
          <a:stretch>
            <a:fillRect/>
          </a:stretch>
        </p:blipFill>
        <p:spPr>
          <a:xfrm>
            <a:off x="594083" y="692732"/>
            <a:ext cx="1373853" cy="1089230"/>
          </a:xfrm>
          <a:prstGeom prst="rect">
            <a:avLst/>
          </a:prstGeom>
        </p:spPr>
      </p:pic>
    </p:spTree>
    <p:extLst>
      <p:ext uri="{BB962C8B-B14F-4D97-AF65-F5344CB8AC3E}">
        <p14:creationId xmlns:p14="http://schemas.microsoft.com/office/powerpoint/2010/main" val="100413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0465880"/>
              </p:ext>
            </p:extLst>
          </p:nvPr>
        </p:nvGraphicFramePr>
        <p:xfrm>
          <a:off x="231820" y="334851"/>
          <a:ext cx="8615966" cy="3580326"/>
        </p:xfrm>
        <a:graphic>
          <a:graphicData uri="http://schemas.openxmlformats.org/drawingml/2006/table">
            <a:tbl>
              <a:tblPr firstRow="1" firstCol="1" bandRow="1"/>
              <a:tblGrid>
                <a:gridCol w="2478414"/>
                <a:gridCol w="2933582"/>
                <a:gridCol w="3203970"/>
              </a:tblGrid>
              <a:tr h="3580326">
                <a:tc>
                  <a:txBody>
                    <a:bodyPr/>
                    <a:lstStyle/>
                    <a:p>
                      <a:pPr marL="0" marR="0" algn="ctr">
                        <a:spcBef>
                          <a:spcPts val="0"/>
                        </a:spcBef>
                        <a:spcAft>
                          <a:spcPts val="0"/>
                        </a:spcAft>
                      </a:pPr>
                      <a:r>
                        <a:rPr lang="en-US" sz="2400" b="1">
                          <a:solidFill>
                            <a:srgbClr val="0070C0"/>
                          </a:solidFill>
                          <a:effectLst/>
                          <a:latin typeface="Calibri" charset="0"/>
                          <a:ea typeface="Calibri" charset="0"/>
                          <a:cs typeface="Times New Roman" charset="0"/>
                        </a:rPr>
                        <a:t>EMPHASIS</a:t>
                      </a:r>
                      <a:endParaRPr lang="en-US" sz="1200">
                        <a:effectLst/>
                        <a:latin typeface="Calibri" charset="0"/>
                        <a:ea typeface="Calibri" charset="0"/>
                        <a:cs typeface="Times New Roman" charset="0"/>
                      </a:endParaRPr>
                    </a:p>
                    <a:p>
                      <a:pPr marL="0" marR="0" algn="ctr">
                        <a:spcBef>
                          <a:spcPts val="0"/>
                        </a:spcBef>
                        <a:spcAft>
                          <a:spcPts val="0"/>
                        </a:spcAft>
                      </a:pPr>
                      <a:r>
                        <a:rPr lang="en-US" sz="2400" b="1">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70C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148150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257374"/>
              </p:ext>
            </p:extLst>
          </p:nvPr>
        </p:nvGraphicFramePr>
        <p:xfrm>
          <a:off x="231820" y="334851"/>
          <a:ext cx="8615966" cy="3580326"/>
        </p:xfrm>
        <a:graphic>
          <a:graphicData uri="http://schemas.openxmlformats.org/drawingml/2006/table">
            <a:tbl>
              <a:tblPr firstRow="1" firstCol="1" bandRow="1"/>
              <a:tblGrid>
                <a:gridCol w="2478414"/>
                <a:gridCol w="2933582"/>
                <a:gridCol w="3203970"/>
              </a:tblGrid>
              <a:tr h="3580326">
                <a:tc>
                  <a:txBody>
                    <a:bodyPr/>
                    <a:lstStyle/>
                    <a:p>
                      <a:pPr marL="0" marR="0" algn="ctr">
                        <a:spcBef>
                          <a:spcPts val="0"/>
                        </a:spcBef>
                        <a:spcAft>
                          <a:spcPts val="0"/>
                        </a:spcAft>
                      </a:pPr>
                      <a:r>
                        <a:rPr lang="en-US" sz="2400" b="1" dirty="0">
                          <a:solidFill>
                            <a:srgbClr val="0070C0"/>
                          </a:solidFill>
                          <a:effectLst/>
                          <a:latin typeface="Calibri" charset="0"/>
                          <a:ea typeface="Calibri" charset="0"/>
                          <a:cs typeface="Times New Roman" charset="0"/>
                        </a:rPr>
                        <a:t>EMPHASIS</a:t>
                      </a:r>
                      <a:endParaRPr lang="en-US" sz="1200" dirty="0">
                        <a:effectLst/>
                        <a:latin typeface="Calibri" charset="0"/>
                        <a:ea typeface="Calibri" charset="0"/>
                        <a:cs typeface="Times New Roman" charset="0"/>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effectLst/>
                          <a:latin typeface="Calibri" charset="0"/>
                          <a:ea typeface="Calibri" charset="0"/>
                          <a:cs typeface="Times New Roman" charset="0"/>
                        </a:rPr>
                        <a:t> </a:t>
                      </a:r>
                      <a:endParaRPr lang="en-US" sz="1200" dirty="0" smtClean="0">
                        <a:effectLst/>
                      </a:endParaRPr>
                    </a:p>
                    <a:p>
                      <a:pPr marL="0" marR="0" algn="ctr">
                        <a:spcBef>
                          <a:spcPts val="0"/>
                        </a:spcBef>
                        <a:spcAft>
                          <a:spcPts val="0"/>
                        </a:spcAft>
                      </a:pP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0070C0"/>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5769405" y="524576"/>
            <a:ext cx="1862668" cy="1600438"/>
          </a:xfrm>
          <a:prstGeom prst="rect">
            <a:avLst/>
          </a:prstGeom>
          <a:noFill/>
        </p:spPr>
        <p:txBody>
          <a:bodyPr wrap="square" rtlCol="0">
            <a:spAutoFit/>
          </a:bodyPr>
          <a:lstStyle/>
          <a:p>
            <a:r>
              <a:rPr lang="en-US" dirty="0" smtClean="0"/>
              <a:t>In this space you will add your own illustration to show EMPHASIS. You may not just copy the illustrations in this presentation!</a:t>
            </a:r>
            <a:endParaRPr lang="en-US" dirty="0"/>
          </a:p>
        </p:txBody>
      </p:sp>
      <p:sp>
        <p:nvSpPr>
          <p:cNvPr id="5" name="TextBox 4"/>
          <p:cNvSpPr txBox="1"/>
          <p:nvPr/>
        </p:nvSpPr>
        <p:spPr>
          <a:xfrm>
            <a:off x="2898183" y="666427"/>
            <a:ext cx="2278251" cy="1938992"/>
          </a:xfrm>
          <a:prstGeom prst="rect">
            <a:avLst/>
          </a:prstGeom>
          <a:noFill/>
        </p:spPr>
        <p:txBody>
          <a:bodyPr wrap="square" rtlCol="0">
            <a:spAutoFit/>
          </a:bodyPr>
          <a:lstStyle/>
          <a:p>
            <a:r>
              <a:rPr lang="en-US" sz="2400" dirty="0">
                <a:solidFill>
                  <a:srgbClr val="0070C0"/>
                </a:solidFill>
              </a:rPr>
              <a:t>Is the part of the design that catches the viewer’s </a:t>
            </a:r>
            <a:r>
              <a:rPr lang="en-US" sz="2400" dirty="0" smtClean="0">
                <a:solidFill>
                  <a:srgbClr val="0070C0"/>
                </a:solidFill>
              </a:rPr>
              <a:t>attention.</a:t>
            </a:r>
            <a:endParaRPr lang="en-US" sz="2400"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82" y="797511"/>
            <a:ext cx="1277788" cy="1271540"/>
          </a:xfrm>
          <a:prstGeom prst="rect">
            <a:avLst/>
          </a:prstGeom>
        </p:spPr>
      </p:pic>
      <p:pic>
        <p:nvPicPr>
          <p:cNvPr id="7" name="Picture 6"/>
          <p:cNvPicPr>
            <a:picLocks noChangeAspect="1"/>
          </p:cNvPicPr>
          <p:nvPr/>
        </p:nvPicPr>
        <p:blipFill>
          <a:blip r:embed="rId3"/>
          <a:stretch>
            <a:fillRect/>
          </a:stretch>
        </p:blipFill>
        <p:spPr>
          <a:xfrm>
            <a:off x="829982" y="2233500"/>
            <a:ext cx="1338068" cy="1444505"/>
          </a:xfrm>
          <a:prstGeom prst="rect">
            <a:avLst/>
          </a:prstGeom>
        </p:spPr>
      </p:pic>
    </p:spTree>
    <p:extLst>
      <p:ext uri="{BB962C8B-B14F-4D97-AF65-F5344CB8AC3E}">
        <p14:creationId xmlns:p14="http://schemas.microsoft.com/office/powerpoint/2010/main" val="2944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9812702"/>
              </p:ext>
            </p:extLst>
          </p:nvPr>
        </p:nvGraphicFramePr>
        <p:xfrm>
          <a:off x="218942" y="321971"/>
          <a:ext cx="8693238" cy="3876541"/>
        </p:xfrm>
        <a:graphic>
          <a:graphicData uri="http://schemas.openxmlformats.org/drawingml/2006/table">
            <a:tbl>
              <a:tblPr firstRow="1" firstCol="1" bandRow="1"/>
              <a:tblGrid>
                <a:gridCol w="2500642"/>
                <a:gridCol w="2959892"/>
                <a:gridCol w="3232704"/>
              </a:tblGrid>
              <a:tr h="3876541">
                <a:tc>
                  <a:txBody>
                    <a:bodyPr/>
                    <a:lstStyle/>
                    <a:p>
                      <a:pPr marL="0" marR="0" algn="ctr">
                        <a:spcBef>
                          <a:spcPts val="0"/>
                        </a:spcBef>
                        <a:spcAft>
                          <a:spcPts val="0"/>
                        </a:spcAft>
                      </a:pPr>
                      <a:r>
                        <a:rPr lang="en-US" sz="2400" b="1" dirty="0">
                          <a:solidFill>
                            <a:srgbClr val="538135"/>
                          </a:solidFill>
                          <a:effectLst/>
                          <a:latin typeface="Calibri" charset="0"/>
                          <a:ea typeface="Calibri" charset="0"/>
                          <a:cs typeface="Times New Roman" charset="0"/>
                        </a:rPr>
                        <a:t>MOVEMENT</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a:solidFill>
                            <a:srgbClr val="538135"/>
                          </a:solidFill>
                          <a:effectLst/>
                          <a:latin typeface="Calibri" charset="0"/>
                          <a:ea typeface="Calibri" charset="0"/>
                          <a:cs typeface="Times New Roman" charset="0"/>
                        </a:rPr>
                        <a:t> </a:t>
                      </a:r>
                      <a:endParaRPr lang="en-US" sz="12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609963" y="877824"/>
            <a:ext cx="6747653" cy="3077766"/>
          </a:xfrm>
          <a:prstGeom prst="rect">
            <a:avLst/>
          </a:prstGeom>
          <a:noFill/>
        </p:spPr>
        <p:txBody>
          <a:bodyPr wrap="square" rtlCol="0">
            <a:spAutoFit/>
          </a:bodyPr>
          <a:lstStyle/>
          <a:p>
            <a:r>
              <a:rPr lang="en-US" sz="3600" b="1" dirty="0"/>
              <a:t>Select a new color to take your notes. May be any color except yellow or a color already used for this worksheet.</a:t>
            </a:r>
          </a:p>
          <a:p>
            <a:endParaRPr lang="en-US" dirty="0"/>
          </a:p>
        </p:txBody>
      </p:sp>
    </p:spTree>
    <p:extLst>
      <p:ext uri="{BB962C8B-B14F-4D97-AF65-F5344CB8AC3E}">
        <p14:creationId xmlns:p14="http://schemas.microsoft.com/office/powerpoint/2010/main" val="80500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7450063"/>
              </p:ext>
            </p:extLst>
          </p:nvPr>
        </p:nvGraphicFramePr>
        <p:xfrm>
          <a:off x="218942" y="321971"/>
          <a:ext cx="8693238" cy="3876541"/>
        </p:xfrm>
        <a:graphic>
          <a:graphicData uri="http://schemas.openxmlformats.org/drawingml/2006/table">
            <a:tbl>
              <a:tblPr firstRow="1" firstCol="1" bandRow="1"/>
              <a:tblGrid>
                <a:gridCol w="2500642"/>
                <a:gridCol w="2959892"/>
                <a:gridCol w="3232704"/>
              </a:tblGrid>
              <a:tr h="3876541">
                <a:tc>
                  <a:txBody>
                    <a:bodyPr/>
                    <a:lstStyle/>
                    <a:p>
                      <a:pPr marL="0" marR="0" algn="ctr">
                        <a:spcBef>
                          <a:spcPts val="0"/>
                        </a:spcBef>
                        <a:spcAft>
                          <a:spcPts val="0"/>
                        </a:spcAft>
                      </a:pPr>
                      <a:r>
                        <a:rPr lang="en-US" sz="2400" b="1" dirty="0">
                          <a:solidFill>
                            <a:srgbClr val="538135"/>
                          </a:solidFill>
                          <a:effectLst/>
                          <a:latin typeface="Calibri" charset="0"/>
                          <a:ea typeface="Calibri" charset="0"/>
                          <a:cs typeface="Times New Roman" charset="0"/>
                        </a:rPr>
                        <a:t>MOVEMENT</a:t>
                      </a:r>
                      <a:endParaRPr lang="en-US" sz="1200" dirty="0">
                        <a:effectLst/>
                        <a:latin typeface="Calibri" charset="0"/>
                        <a:ea typeface="Calibri" charset="0"/>
                        <a:cs typeface="Times New Roman" charset="0"/>
                      </a:endParaRPr>
                    </a:p>
                    <a:p>
                      <a:pPr marL="0" marR="0" algn="ctr">
                        <a:spcBef>
                          <a:spcPts val="0"/>
                        </a:spcBef>
                        <a:spcAft>
                          <a:spcPts val="0"/>
                        </a:spcAft>
                      </a:pPr>
                      <a:r>
                        <a:rPr lang="en-US" sz="2400" b="1" dirty="0">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50" dirty="0">
                          <a:solidFill>
                            <a:srgbClr val="538135"/>
                          </a:solidFill>
                          <a:effectLst/>
                          <a:latin typeface="Calibri" charset="0"/>
                          <a:ea typeface="Calibri" charset="0"/>
                          <a:cs typeface="Times New Roman" charset="0"/>
                        </a:rPr>
                        <a:t> </a:t>
                      </a:r>
                      <a:endParaRPr lang="en-US" sz="12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dirty="0">
                          <a:effectLst/>
                          <a:latin typeface="Calibri" charset="0"/>
                          <a:ea typeface="Calibri"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6172422" y="1050928"/>
            <a:ext cx="1862668" cy="1600438"/>
          </a:xfrm>
          <a:prstGeom prst="rect">
            <a:avLst/>
          </a:prstGeom>
          <a:noFill/>
        </p:spPr>
        <p:txBody>
          <a:bodyPr wrap="square" rtlCol="0">
            <a:spAutoFit/>
          </a:bodyPr>
          <a:lstStyle/>
          <a:p>
            <a:r>
              <a:rPr lang="en-US" dirty="0" smtClean="0"/>
              <a:t>In this space you will add your own illustrations for each type of balance. You may not just copy the illustrations in this presentation!</a:t>
            </a:r>
            <a:endParaRPr lang="en-US" dirty="0"/>
          </a:p>
        </p:txBody>
      </p:sp>
      <p:sp>
        <p:nvSpPr>
          <p:cNvPr id="5" name="TextBox 4"/>
          <p:cNvSpPr txBox="1"/>
          <p:nvPr/>
        </p:nvSpPr>
        <p:spPr>
          <a:xfrm>
            <a:off x="340963" y="921413"/>
            <a:ext cx="2386739" cy="2677656"/>
          </a:xfrm>
          <a:prstGeom prst="rect">
            <a:avLst/>
          </a:prstGeom>
          <a:noFill/>
        </p:spPr>
        <p:txBody>
          <a:bodyPr wrap="square" rtlCol="0">
            <a:spAutoFit/>
          </a:bodyPr>
          <a:lstStyle/>
          <a:p>
            <a:pPr algn="ctr">
              <a:defRPr/>
            </a:pPr>
            <a:r>
              <a:rPr lang="en-US" sz="2400" dirty="0">
                <a:solidFill>
                  <a:schemeClr val="bg2">
                    <a:lumMod val="50000"/>
                  </a:schemeClr>
                </a:solidFill>
              </a:rPr>
              <a:t>Used to create the look and feeling of action and to guide the viewer’s eye throughout the work of art</a:t>
            </a:r>
            <a:r>
              <a:rPr lang="en-US" dirty="0">
                <a:solidFill>
                  <a:schemeClr val="tx1"/>
                </a:solidFill>
              </a:rPr>
              <a:t>. </a:t>
            </a:r>
            <a:endParaRPr lang="en-US" sz="2400" dirty="0"/>
          </a:p>
        </p:txBody>
      </p:sp>
      <p:sp>
        <p:nvSpPr>
          <p:cNvPr id="7" name="TextBox 6"/>
          <p:cNvSpPr txBox="1"/>
          <p:nvPr/>
        </p:nvSpPr>
        <p:spPr>
          <a:xfrm>
            <a:off x="2836190" y="374482"/>
            <a:ext cx="2138766" cy="400110"/>
          </a:xfrm>
          <a:prstGeom prst="rect">
            <a:avLst/>
          </a:prstGeom>
          <a:noFill/>
        </p:spPr>
        <p:txBody>
          <a:bodyPr wrap="square" rtlCol="0">
            <a:spAutoFit/>
          </a:bodyPr>
          <a:lstStyle/>
          <a:p>
            <a:r>
              <a:rPr lang="en-US" sz="2000" u="sng" dirty="0" smtClean="0">
                <a:solidFill>
                  <a:schemeClr val="bg2">
                    <a:lumMod val="50000"/>
                  </a:schemeClr>
                </a:solidFill>
              </a:rPr>
              <a:t>Kinetic</a:t>
            </a:r>
            <a:endParaRPr lang="en-US" sz="2000" u="sng" dirty="0">
              <a:solidFill>
                <a:schemeClr val="bg2">
                  <a:lumMod val="50000"/>
                </a:schemeClr>
              </a:solidFill>
            </a:endParaRPr>
          </a:p>
        </p:txBody>
      </p:sp>
      <p:sp>
        <p:nvSpPr>
          <p:cNvPr id="8" name="TextBox 7"/>
          <p:cNvSpPr txBox="1"/>
          <p:nvPr/>
        </p:nvSpPr>
        <p:spPr>
          <a:xfrm>
            <a:off x="2836190" y="1702065"/>
            <a:ext cx="1983783" cy="400110"/>
          </a:xfrm>
          <a:prstGeom prst="rect">
            <a:avLst/>
          </a:prstGeom>
          <a:noFill/>
        </p:spPr>
        <p:txBody>
          <a:bodyPr wrap="square" rtlCol="0">
            <a:spAutoFit/>
          </a:bodyPr>
          <a:lstStyle/>
          <a:p>
            <a:r>
              <a:rPr lang="en-US" sz="2000" u="sng" dirty="0" smtClean="0">
                <a:solidFill>
                  <a:schemeClr val="bg2">
                    <a:lumMod val="50000"/>
                  </a:schemeClr>
                </a:solidFill>
              </a:rPr>
              <a:t>Visual</a:t>
            </a:r>
            <a:endParaRPr lang="en-US" sz="2000" u="sng" dirty="0">
              <a:solidFill>
                <a:schemeClr val="bg2">
                  <a:lumMod val="50000"/>
                </a:schemeClr>
              </a:solidFill>
            </a:endParaRPr>
          </a:p>
        </p:txBody>
      </p:sp>
      <p:pic>
        <p:nvPicPr>
          <p:cNvPr id="9" name="Picture 8"/>
          <p:cNvPicPr>
            <a:picLocks noChangeAspect="1"/>
          </p:cNvPicPr>
          <p:nvPr/>
        </p:nvPicPr>
        <p:blipFill>
          <a:blip r:embed="rId3"/>
          <a:stretch>
            <a:fillRect/>
          </a:stretch>
        </p:blipFill>
        <p:spPr>
          <a:xfrm>
            <a:off x="4704121" y="374482"/>
            <a:ext cx="914865" cy="1264448"/>
          </a:xfrm>
          <a:prstGeom prst="rect">
            <a:avLst/>
          </a:prstGeom>
        </p:spPr>
      </p:pic>
      <p:pic>
        <p:nvPicPr>
          <p:cNvPr id="10" name="Picture 9"/>
          <p:cNvPicPr>
            <a:picLocks noChangeAspect="1"/>
          </p:cNvPicPr>
          <p:nvPr/>
        </p:nvPicPr>
        <p:blipFill>
          <a:blip r:embed="rId4"/>
          <a:stretch>
            <a:fillRect/>
          </a:stretch>
        </p:blipFill>
        <p:spPr>
          <a:xfrm>
            <a:off x="4495359" y="2086952"/>
            <a:ext cx="1123627" cy="1128829"/>
          </a:xfrm>
          <a:prstGeom prst="rect">
            <a:avLst/>
          </a:prstGeom>
        </p:spPr>
      </p:pic>
      <p:sp>
        <p:nvSpPr>
          <p:cNvPr id="11" name="TextBox 10"/>
          <p:cNvSpPr txBox="1"/>
          <p:nvPr/>
        </p:nvSpPr>
        <p:spPr>
          <a:xfrm>
            <a:off x="2943922" y="921413"/>
            <a:ext cx="1621639" cy="707886"/>
          </a:xfrm>
          <a:prstGeom prst="rect">
            <a:avLst/>
          </a:prstGeom>
          <a:noFill/>
        </p:spPr>
        <p:txBody>
          <a:bodyPr wrap="square" rtlCol="0">
            <a:spAutoFit/>
          </a:bodyPr>
          <a:lstStyle/>
          <a:p>
            <a:r>
              <a:rPr lang="en-US" sz="2000" dirty="0" smtClean="0">
                <a:solidFill>
                  <a:schemeClr val="bg2">
                    <a:lumMod val="50000"/>
                  </a:schemeClr>
                </a:solidFill>
              </a:rPr>
              <a:t>Physically moves</a:t>
            </a:r>
            <a:endParaRPr lang="en-US" sz="2000" dirty="0">
              <a:solidFill>
                <a:schemeClr val="bg2">
                  <a:lumMod val="50000"/>
                </a:schemeClr>
              </a:solidFill>
            </a:endParaRPr>
          </a:p>
        </p:txBody>
      </p:sp>
      <p:sp>
        <p:nvSpPr>
          <p:cNvPr id="12" name="TextBox 11"/>
          <p:cNvSpPr txBox="1"/>
          <p:nvPr/>
        </p:nvSpPr>
        <p:spPr>
          <a:xfrm>
            <a:off x="2849724" y="2260241"/>
            <a:ext cx="1510404" cy="1631216"/>
          </a:xfrm>
          <a:prstGeom prst="rect">
            <a:avLst/>
          </a:prstGeom>
          <a:noFill/>
        </p:spPr>
        <p:txBody>
          <a:bodyPr wrap="square" rtlCol="0">
            <a:spAutoFit/>
          </a:bodyPr>
          <a:lstStyle/>
          <a:p>
            <a:r>
              <a:rPr lang="en-US" sz="2000" dirty="0" smtClean="0">
                <a:solidFill>
                  <a:schemeClr val="bg2">
                    <a:lumMod val="50000"/>
                  </a:schemeClr>
                </a:solidFill>
              </a:rPr>
              <a:t>How your eyes perceive the movement</a:t>
            </a:r>
            <a:endParaRPr lang="en-US" sz="2000" dirty="0">
              <a:solidFill>
                <a:schemeClr val="bg2">
                  <a:lumMod val="50000"/>
                </a:schemeClr>
              </a:solidFill>
            </a:endParaRPr>
          </a:p>
        </p:txBody>
      </p:sp>
      <p:sp>
        <p:nvSpPr>
          <p:cNvPr id="3" name="TextBox 2"/>
          <p:cNvSpPr txBox="1"/>
          <p:nvPr/>
        </p:nvSpPr>
        <p:spPr>
          <a:xfrm>
            <a:off x="5821680" y="374482"/>
            <a:ext cx="2788920" cy="523220"/>
          </a:xfrm>
          <a:prstGeom prst="rect">
            <a:avLst/>
          </a:prstGeom>
          <a:noFill/>
        </p:spPr>
        <p:txBody>
          <a:bodyPr wrap="square" rtlCol="0">
            <a:spAutoFit/>
          </a:bodyPr>
          <a:lstStyle/>
          <a:p>
            <a:r>
              <a:rPr lang="en-US" dirty="0" smtClean="0">
                <a:solidFill>
                  <a:schemeClr val="bg2">
                    <a:lumMod val="50000"/>
                  </a:schemeClr>
                </a:solidFill>
              </a:rPr>
              <a:t>Types you might see - frozen, flowing, sporadic</a:t>
            </a:r>
            <a:r>
              <a:rPr lang="is-IS" dirty="0" smtClean="0">
                <a:solidFill>
                  <a:schemeClr val="bg2">
                    <a:lumMod val="50000"/>
                  </a:schemeClr>
                </a:solidFill>
              </a:rPr>
              <a:t>…..</a:t>
            </a:r>
            <a:endParaRPr lang="en-US" dirty="0">
              <a:solidFill>
                <a:schemeClr val="bg2">
                  <a:lumMod val="50000"/>
                </a:schemeClr>
              </a:solidFill>
            </a:endParaRPr>
          </a:p>
        </p:txBody>
      </p:sp>
    </p:spTree>
    <p:extLst>
      <p:ext uri="{BB962C8B-B14F-4D97-AF65-F5344CB8AC3E}">
        <p14:creationId xmlns:p14="http://schemas.microsoft.com/office/powerpoint/2010/main" val="8155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P spid="3" grpId="0"/>
    </p:bld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1515</TotalTime>
  <Words>915</Words>
  <Application>Microsoft Macintosh PowerPoint</Application>
  <PresentationFormat>On-screen Show (16:9)</PresentationFormat>
  <Paragraphs>133</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Mali</vt:lpstr>
      <vt:lpstr>Mali SemiBold</vt:lpstr>
      <vt:lpstr>Nunito Light</vt:lpstr>
      <vt:lpstr>Symbol</vt:lpstr>
      <vt:lpstr>Times New Roman</vt:lpstr>
      <vt:lpstr>Arial</vt:lpstr>
      <vt:lpstr>Ely template</vt:lpstr>
      <vt:lpstr>Principles of Design</vt:lpstr>
      <vt:lpstr>You will be using your  “Principles of Design” worksheet  to take notes from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Beach, Patricia L.</cp:lastModifiedBy>
  <cp:revision>44</cp:revision>
  <dcterms:modified xsi:type="dcterms:W3CDTF">2020-08-16T00:11:49Z</dcterms:modified>
</cp:coreProperties>
</file>