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83" r:id="rId4"/>
    <p:sldId id="264" r:id="rId5"/>
    <p:sldId id="384" r:id="rId6"/>
    <p:sldId id="387" r:id="rId7"/>
    <p:sldId id="388" r:id="rId8"/>
    <p:sldId id="385" r:id="rId9"/>
    <p:sldId id="389" r:id="rId10"/>
    <p:sldId id="390" r:id="rId11"/>
    <p:sldId id="391" r:id="rId12"/>
    <p:sldId id="393" r:id="rId13"/>
    <p:sldId id="394" r:id="rId14"/>
    <p:sldId id="395" r:id="rId15"/>
    <p:sldId id="396" r:id="rId16"/>
    <p:sldId id="397" r:id="rId17"/>
    <p:sldId id="392" r:id="rId18"/>
    <p:sldId id="302" r:id="rId19"/>
    <p:sldId id="398" r:id="rId20"/>
    <p:sldId id="399" r:id="rId21"/>
    <p:sldId id="386" r:id="rId22"/>
    <p:sldId id="298" r:id="rId23"/>
    <p:sldId id="307" r:id="rId24"/>
    <p:sldId id="305" r:id="rId25"/>
    <p:sldId id="400" r:id="rId26"/>
    <p:sldId id="297" r:id="rId27"/>
    <p:sldId id="311" r:id="rId28"/>
    <p:sldId id="401" r:id="rId29"/>
    <p:sldId id="402" r:id="rId30"/>
    <p:sldId id="403" r:id="rId31"/>
    <p:sldId id="404" r:id="rId32"/>
    <p:sldId id="405" r:id="rId33"/>
    <p:sldId id="363" r:id="rId34"/>
    <p:sldId id="406" r:id="rId35"/>
    <p:sldId id="38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42"/>
    <p:restoredTop sz="95545"/>
  </p:normalViewPr>
  <p:slideViewPr>
    <p:cSldViewPr>
      <p:cViewPr>
        <p:scale>
          <a:sx n="92" d="100"/>
          <a:sy n="92" d="100"/>
        </p:scale>
        <p:origin x="384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CB6B48F-8F5E-A045-B748-FBE70FD3502E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C317CC0-7B5C-D343-AA55-DEC4E12DF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6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5762C38-99F6-2542-BC5F-21E1ECC4415C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5806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0E2A0-6F96-F644-8377-B6624B6DF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24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A0698-C712-594F-947C-D19B3756D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2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CF4F8-8248-4C4F-8BD6-B073329A4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64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16918-CA50-294F-A64C-1FDCCF35E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51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F9176-0AAC-DB48-9C03-40C689415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1C358-D168-FE4A-8B03-371D73C419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59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6B2F-940C-FC4D-93B4-0873830E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02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6E8D4-5571-0445-AC6C-5136E39AA5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7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5D6-94AF-B04C-8A0C-237D18417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9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7FEE2-1458-2640-BC36-AB4DB1C71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35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1356-D15F-8148-991E-9FC557F3B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7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446A8-4B7D-6F40-9999-99BCFAA0A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00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C893-3D17-E94D-918B-C3ED00385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64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CB875AF-221B-9444-9138-757C2EA72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955"/>
            <a:ext cx="77724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400" smtClean="0"/>
              <a:t>Georgia O’Keeffe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8763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/>
              <a:t>1887 </a:t>
            </a:r>
            <a:r>
              <a:rPr lang="en-US" altLang="en-US" sz="3200" dirty="0" smtClean="0"/>
              <a:t>- 1986</a:t>
            </a:r>
            <a:endParaRPr lang="en-US" altLang="en-US" sz="3200" dirty="0" smtClean="0"/>
          </a:p>
          <a:p>
            <a:pPr eaLnBrk="1" hangingPunct="1">
              <a:defRPr/>
            </a:pPr>
            <a:r>
              <a:rPr lang="en-US" altLang="en-US" sz="3200" dirty="0" smtClean="0"/>
              <a:t>American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38400"/>
            <a:ext cx="2440305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900" y="568706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1939</a:t>
            </a:r>
            <a:endParaRPr lang="en-US" dirty="0"/>
          </a:p>
        </p:txBody>
      </p:sp>
      <p:pic>
        <p:nvPicPr>
          <p:cNvPr id="6" name="Picture 5" descr="1949_755.jpg                                                   00036AABk                              BCFB4E1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981200"/>
            <a:ext cx="235840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9988" y="4953000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1918/21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75922" y="5225395"/>
            <a:ext cx="100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1980’s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05" y="1828800"/>
            <a:ext cx="2356852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"/>
            <a:ext cx="4533900" cy="6045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5146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Jack-in-the-Pulpit </a:t>
            </a:r>
            <a:r>
              <a:rPr lang="en-US" i="1" dirty="0"/>
              <a:t>No. 3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1930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en-US" dirty="0" smtClean="0"/>
              <a:t>40 x 30”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0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"/>
            <a:ext cx="3874008" cy="618192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066800"/>
            <a:ext cx="2971800" cy="5029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Jack-in-the-Pulpit No. </a:t>
            </a:r>
            <a:r>
              <a:rPr lang="en-US" i="1" dirty="0" smtClean="0"/>
              <a:t>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1930</a:t>
            </a:r>
          </a:p>
          <a:p>
            <a:pPr marL="0" indent="0">
              <a:buNone/>
            </a:pPr>
            <a:r>
              <a:rPr lang="en-US" dirty="0"/>
              <a:t>Oil on canvas</a:t>
            </a:r>
          </a:p>
          <a:p>
            <a:pPr marL="0" indent="0">
              <a:buNone/>
            </a:pPr>
            <a:r>
              <a:rPr lang="en-US" dirty="0"/>
              <a:t>40 x 30”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6111318" cy="4343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371600"/>
            <a:ext cx="24384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Yellow Cactus</a:t>
            </a:r>
          </a:p>
          <a:p>
            <a:pPr marL="0" indent="0">
              <a:buNone/>
            </a:pPr>
            <a:r>
              <a:rPr lang="en-US" dirty="0" smtClean="0"/>
              <a:t>1929 </a:t>
            </a:r>
          </a:p>
          <a:p>
            <a:pPr marL="0" indent="0">
              <a:buNone/>
            </a:pPr>
            <a:r>
              <a:rPr lang="en-US" dirty="0" smtClean="0"/>
              <a:t>Oil on canvas </a:t>
            </a:r>
          </a:p>
          <a:p>
            <a:pPr marL="0" indent="0">
              <a:buNone/>
            </a:pPr>
            <a:r>
              <a:rPr lang="en-US" dirty="0" smtClean="0"/>
              <a:t>30 x 42”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19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758" y="609600"/>
            <a:ext cx="4493588" cy="5715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2004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An Orchid</a:t>
            </a:r>
          </a:p>
          <a:p>
            <a:pPr marL="0" indent="0">
              <a:buNone/>
            </a:pPr>
            <a:r>
              <a:rPr lang="en-US" dirty="0" smtClean="0"/>
              <a:t>1941</a:t>
            </a:r>
          </a:p>
          <a:p>
            <a:pPr marL="0" indent="0">
              <a:buNone/>
            </a:pPr>
            <a:r>
              <a:rPr lang="en-US" dirty="0" smtClean="0"/>
              <a:t>Pastel on paper</a:t>
            </a:r>
          </a:p>
          <a:p>
            <a:pPr marL="0" indent="0">
              <a:buNone/>
            </a:pPr>
            <a:r>
              <a:rPr lang="en-US" dirty="0" smtClean="0"/>
              <a:t>27 5/8 x 21 ¾”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8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5291"/>
            <a:ext cx="6415548" cy="397764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447800"/>
            <a:ext cx="21336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Petunias</a:t>
            </a:r>
          </a:p>
          <a:p>
            <a:pPr marL="0" indent="0">
              <a:buNone/>
            </a:pPr>
            <a:r>
              <a:rPr lang="en-US" dirty="0" smtClean="0"/>
              <a:t>1925</a:t>
            </a:r>
          </a:p>
          <a:p>
            <a:pPr marL="0" indent="0">
              <a:buNone/>
            </a:pPr>
            <a:r>
              <a:rPr lang="en-US" dirty="0" smtClean="0"/>
              <a:t>Oil on Hardboard</a:t>
            </a:r>
          </a:p>
          <a:p>
            <a:pPr marL="0" indent="0">
              <a:buNone/>
            </a:pPr>
            <a:r>
              <a:rPr lang="en-US" dirty="0" smtClean="0"/>
              <a:t>18 x 30”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9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521" y="1046018"/>
            <a:ext cx="5429824" cy="41083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066800"/>
            <a:ext cx="33528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cap="all" dirty="0"/>
              <a:t>YELLOW JONQUILS #</a:t>
            </a:r>
            <a:r>
              <a:rPr lang="en-US" i="1" cap="all" dirty="0" smtClean="0"/>
              <a:t>3</a:t>
            </a:r>
          </a:p>
          <a:p>
            <a:pPr marL="0" indent="0">
              <a:buNone/>
            </a:pPr>
            <a:r>
              <a:rPr lang="en-US" cap="all" dirty="0" smtClean="0"/>
              <a:t>1936</a:t>
            </a:r>
            <a:endParaRPr lang="en-US" cap="all" dirty="0"/>
          </a:p>
          <a:p>
            <a:pPr marL="0" indent="0">
              <a:buNone/>
            </a:pPr>
            <a:r>
              <a:rPr lang="en-US" dirty="0" smtClean="0"/>
              <a:t>oil </a:t>
            </a:r>
            <a:r>
              <a:rPr lang="en-US" dirty="0"/>
              <a:t>on canvas</a:t>
            </a:r>
          </a:p>
          <a:p>
            <a:pPr marL="0" indent="0">
              <a:buNone/>
            </a:pPr>
            <a:r>
              <a:rPr lang="en-US" dirty="0"/>
              <a:t>30¼ x 40¼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7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5588549" cy="4038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26127"/>
            <a:ext cx="21336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Jonquils 1</a:t>
            </a:r>
          </a:p>
          <a:p>
            <a:pPr marL="0" indent="0">
              <a:buNone/>
            </a:pPr>
            <a:r>
              <a:rPr lang="en-US" dirty="0" smtClean="0"/>
              <a:t>1936</a:t>
            </a:r>
          </a:p>
          <a:p>
            <a:pPr marL="0" indent="0">
              <a:buNone/>
            </a:pPr>
            <a:r>
              <a:rPr lang="en-US" dirty="0"/>
              <a:t>Oil on canvas</a:t>
            </a:r>
          </a:p>
          <a:p>
            <a:pPr marL="0" indent="0">
              <a:buNone/>
            </a:pPr>
            <a:r>
              <a:rPr lang="en-US" dirty="0"/>
              <a:t>16 by 22 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43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4953000" cy="5943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981200"/>
            <a:ext cx="20574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Blue Morning Glories</a:t>
            </a:r>
          </a:p>
          <a:p>
            <a:pPr marL="0" indent="0">
              <a:buNone/>
            </a:pPr>
            <a:r>
              <a:rPr lang="en-US" dirty="0" smtClean="0"/>
              <a:t>1935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9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979613"/>
            <a:ext cx="25146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err="1" smtClean="0">
                <a:solidFill>
                  <a:srgbClr val="000000"/>
                </a:solidFill>
              </a:rPr>
              <a:t>Narcissa’s</a:t>
            </a:r>
            <a:r>
              <a:rPr lang="en-US" altLang="en-US" i="1" dirty="0" smtClean="0">
                <a:solidFill>
                  <a:srgbClr val="000000"/>
                </a:solidFill>
              </a:rPr>
              <a:t> </a:t>
            </a:r>
            <a:r>
              <a:rPr lang="en-US" altLang="en-US" i="1" dirty="0" smtClean="0">
                <a:solidFill>
                  <a:srgbClr val="000000"/>
                </a:solidFill>
              </a:rPr>
              <a:t>Last </a:t>
            </a:r>
            <a:r>
              <a:rPr lang="en-US" altLang="en-US" i="1" dirty="0" smtClean="0">
                <a:solidFill>
                  <a:srgbClr val="000000"/>
                </a:solidFill>
              </a:rPr>
              <a:t>Orchid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1941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Pastel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54.5 x 69.1 cm. </a:t>
            </a:r>
          </a:p>
        </p:txBody>
      </p:sp>
      <p:pic>
        <p:nvPicPr>
          <p:cNvPr id="50181" name="Picture 5" descr="&#10;x1982_357.jpg                                                  00036AABk                              BCFB4E1D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223" y="965200"/>
            <a:ext cx="5513177" cy="4445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4" y="685800"/>
            <a:ext cx="4374654" cy="5410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094232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Series I—No. </a:t>
            </a:r>
            <a:r>
              <a:rPr lang="en-US" i="1" dirty="0" smtClean="0"/>
              <a:t>2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1918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Oil on board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20 × 17 in. (50.8 × 43.18 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4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447800"/>
            <a:ext cx="32766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>
                <a:solidFill>
                  <a:srgbClr val="333333"/>
                </a:solidFill>
              </a:rPr>
              <a:t>Bella Donna</a:t>
            </a:r>
            <a:r>
              <a:rPr lang="en-US" altLang="en-US" dirty="0" smtClean="0">
                <a:solidFill>
                  <a:srgbClr val="333333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1939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Oil on canvas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36 1/4 x 30 1/8 in. </a:t>
            </a:r>
          </a:p>
        </p:txBody>
      </p:sp>
      <p:pic>
        <p:nvPicPr>
          <p:cNvPr id="4101" name="Picture 5" descr="belladonna.jpg                                                 00036AABk                              BCFB4E1D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228600"/>
            <a:ext cx="5080000" cy="6096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4445000" cy="5334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782" y="1371600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it-IT" i="1" dirty="0" err="1" smtClean="0"/>
              <a:t>Poppies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1950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Oil</a:t>
            </a:r>
            <a:r>
              <a:rPr lang="it-IT" dirty="0"/>
              <a:t> on </a:t>
            </a:r>
            <a:r>
              <a:rPr lang="it-IT" dirty="0" err="1"/>
              <a:t>canvas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36 × 30 in. (91.44 × 76.2 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3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4353371" cy="58578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990600"/>
            <a:ext cx="29718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Hibiscus </a:t>
            </a:r>
            <a:r>
              <a:rPr lang="en-US" i="1" dirty="0"/>
              <a:t>With </a:t>
            </a:r>
            <a:r>
              <a:rPr lang="en-US" i="1" dirty="0" err="1" smtClean="0"/>
              <a:t>Plumeria</a:t>
            </a:r>
            <a:r>
              <a:rPr lang="en-US" i="1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1939 </a:t>
            </a:r>
          </a:p>
          <a:p>
            <a:pPr marL="0" indent="0">
              <a:buNone/>
            </a:pPr>
            <a:r>
              <a:rPr lang="en-US" dirty="0" smtClean="0"/>
              <a:t>40 x 30”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il </a:t>
            </a:r>
            <a:r>
              <a:rPr lang="en-US" dirty="0"/>
              <a:t>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66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981200"/>
            <a:ext cx="23622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>
                <a:solidFill>
                  <a:srgbClr val="333333"/>
                </a:solidFill>
              </a:rPr>
              <a:t>Cos Cob</a:t>
            </a:r>
            <a:endParaRPr lang="en-US" altLang="en-US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1926</a:t>
            </a:r>
            <a:endParaRPr lang="en-US" altLang="en-US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Oil on canvas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16" x 12 in. </a:t>
            </a:r>
          </a:p>
        </p:txBody>
      </p:sp>
      <p:pic>
        <p:nvPicPr>
          <p:cNvPr id="46085" name="Picture 5" descr="okeefe-cos_cob.jpg                                             00036AABk                              BCFB4E1D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338" y="533400"/>
            <a:ext cx="4275226" cy="5715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219200"/>
            <a:ext cx="32766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>
                <a:solidFill>
                  <a:srgbClr val="000000"/>
                </a:solidFill>
              </a:rPr>
              <a:t>Yellow Calla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1926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oil on fiberboard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9 x 12 3/4 in. (22.9 x 32.4 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8" y="1080654"/>
            <a:ext cx="5541818" cy="41009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990600"/>
            <a:ext cx="2590800" cy="457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/>
              <a:t>Oriental </a:t>
            </a:r>
            <a:r>
              <a:rPr lang="en-US" altLang="en-US" i="1" dirty="0" smtClean="0"/>
              <a:t>Poppies</a:t>
            </a:r>
            <a:r>
              <a:rPr lang="en-US" altLang="en-US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/>
              <a:t>1927</a:t>
            </a:r>
            <a:endParaRPr lang="en-US" altLang="en-US" dirty="0" smtClean="0"/>
          </a:p>
          <a:p>
            <a:pPr marL="0" indent="0" eaLnBrk="1" hangingPunct="1">
              <a:buNone/>
              <a:defRPr/>
            </a:pPr>
            <a:r>
              <a:rPr lang="en-US" altLang="en-US" dirty="0" smtClean="0"/>
              <a:t>Oil on canvas</a:t>
            </a:r>
          </a:p>
        </p:txBody>
      </p:sp>
      <p:pic>
        <p:nvPicPr>
          <p:cNvPr id="53253" name="Picture 5" descr="img_modern_05.jpg                                              00036AABk                              BCFB4E1D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042" y="1018308"/>
            <a:ext cx="5432358" cy="401089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9" y="815322"/>
            <a:ext cx="5672361" cy="47472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981200"/>
            <a:ext cx="2057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i="1" dirty="0" smtClean="0"/>
              <a:t>Poppy </a:t>
            </a:r>
            <a:r>
              <a:rPr lang="en-US" dirty="0" smtClean="0"/>
              <a:t>1927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Oil on </a:t>
            </a:r>
            <a:r>
              <a:rPr lang="en-US" dirty="0" smtClean="0"/>
              <a:t>canvas</a:t>
            </a:r>
          </a:p>
          <a:p>
            <a:pPr marL="0" indent="0">
              <a:buNone/>
            </a:pPr>
            <a:r>
              <a:rPr lang="en-US" dirty="0" smtClean="0"/>
              <a:t>30 x 36”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39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876300"/>
            <a:ext cx="25908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>
                <a:solidFill>
                  <a:srgbClr val="000000"/>
                </a:solidFill>
              </a:rPr>
              <a:t>Jimson </a:t>
            </a:r>
            <a:r>
              <a:rPr lang="en-US" altLang="en-US" i="1" dirty="0" smtClean="0">
                <a:solidFill>
                  <a:srgbClr val="000000"/>
                </a:solidFill>
              </a:rPr>
              <a:t>Weed</a:t>
            </a:r>
            <a:endParaRPr lang="en-US" altLang="en-US" i="1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1936-37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oil on </a:t>
            </a:r>
            <a:r>
              <a:rPr lang="en-US" altLang="en-US" dirty="0" smtClean="0">
                <a:solidFill>
                  <a:srgbClr val="000000"/>
                </a:solidFill>
              </a:rPr>
              <a:t>linen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70 </a:t>
            </a:r>
            <a:r>
              <a:rPr lang="en-US" altLang="en-US" dirty="0" smtClean="0">
                <a:solidFill>
                  <a:srgbClr val="000000"/>
                </a:solidFill>
              </a:rPr>
              <a:t>x 83 1/2 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4" y="762000"/>
            <a:ext cx="5730643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914400"/>
            <a:ext cx="28956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>
                <a:solidFill>
                  <a:srgbClr val="333333"/>
                </a:solidFill>
              </a:rPr>
              <a:t>Blue </a:t>
            </a:r>
            <a:r>
              <a:rPr lang="en-US" altLang="en-US" i="1" dirty="0" smtClean="0">
                <a:solidFill>
                  <a:srgbClr val="333333"/>
                </a:solidFill>
              </a:rPr>
              <a:t>Flower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1918</a:t>
            </a:r>
            <a:endParaRPr lang="en-US" altLang="en-US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Pastel </a:t>
            </a:r>
            <a:r>
              <a:rPr lang="en-US" altLang="en-US" dirty="0" smtClean="0">
                <a:solidFill>
                  <a:srgbClr val="333333"/>
                </a:solidFill>
              </a:rPr>
              <a:t>on paper mounted to cardboard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33333"/>
                </a:solidFill>
              </a:rPr>
              <a:t>20 x 16 in.</a:t>
            </a:r>
          </a:p>
        </p:txBody>
      </p:sp>
      <p:pic>
        <p:nvPicPr>
          <p:cNvPr id="59397" name="Picture 5" descr="BlueFlower1918.jpg                                             00036AABk                              BCFB4E1D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33400"/>
            <a:ext cx="4595813" cy="5729844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457199"/>
            <a:ext cx="4503210" cy="621970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914400"/>
            <a:ext cx="3581400" cy="5181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Yellow </a:t>
            </a:r>
            <a:r>
              <a:rPr lang="en-US" i="1" dirty="0"/>
              <a:t>S</a:t>
            </a:r>
            <a:r>
              <a:rPr lang="en-US" i="1" dirty="0" smtClean="0"/>
              <a:t>weet Pea</a:t>
            </a:r>
          </a:p>
          <a:p>
            <a:pPr marL="0" indent="0">
              <a:buNone/>
            </a:pPr>
            <a:r>
              <a:rPr lang="en-US" dirty="0" smtClean="0"/>
              <a:t>1925</a:t>
            </a:r>
          </a:p>
          <a:p>
            <a:pPr marL="0" indent="0">
              <a:buNone/>
            </a:pPr>
            <a:r>
              <a:rPr lang="en-US" dirty="0" smtClean="0"/>
              <a:t>Pastel </a:t>
            </a:r>
            <a:r>
              <a:rPr lang="en-US" dirty="0"/>
              <a:t>on paperboard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26 1/2 by 19 3/8 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79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" y="1274618"/>
            <a:ext cx="6063274" cy="50499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5400"/>
            <a:ext cx="27432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Petunia, No. 2 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1924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sk-SK" dirty="0" smtClean="0"/>
              <a:t>76.2cm </a:t>
            </a:r>
            <a:r>
              <a:rPr lang="sk-SK" dirty="0"/>
              <a:t>by 91.44cm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0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762000"/>
            <a:ext cx="2590800" cy="3811588"/>
          </a:xfrm>
        </p:spPr>
        <p:txBody>
          <a:bodyPr/>
          <a:lstStyle/>
          <a:p>
            <a:r>
              <a:rPr lang="en-US" sz="3200" i="1" dirty="0" smtClean="0"/>
              <a:t>White Bird of Paradise</a:t>
            </a:r>
          </a:p>
          <a:p>
            <a:r>
              <a:rPr lang="en-US" sz="3200" dirty="0" smtClean="0"/>
              <a:t>1939</a:t>
            </a:r>
          </a:p>
          <a:p>
            <a:r>
              <a:rPr lang="en-US" sz="3200" dirty="0" smtClean="0"/>
              <a:t>Oil on canvas</a:t>
            </a:r>
          </a:p>
          <a:p>
            <a:r>
              <a:rPr lang="en-US" sz="3200" dirty="0" smtClean="0"/>
              <a:t>19 x 16”</a:t>
            </a:r>
          </a:p>
          <a:p>
            <a:r>
              <a:rPr lang="en-US" dirty="0"/>
              <a:t>https://</a:t>
            </a:r>
            <a:r>
              <a:rPr lang="en-US" dirty="0" err="1"/>
              <a:t>collections.okeeffemuseum.org</a:t>
            </a:r>
            <a:r>
              <a:rPr lang="en-US" dirty="0"/>
              <a:t>/object/1148/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82782"/>
            <a:ext cx="567647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2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4852736" cy="573607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219200"/>
            <a:ext cx="23622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Petunia </a:t>
            </a:r>
            <a:r>
              <a:rPr lang="en-US" i="1" dirty="0" smtClean="0"/>
              <a:t>II</a:t>
            </a:r>
            <a:endParaRPr lang="en-US" i="1" dirty="0"/>
          </a:p>
          <a:p>
            <a:pPr marL="0" indent="0">
              <a:buNone/>
            </a:pPr>
            <a:r>
              <a:rPr lang="en-US" dirty="0" smtClean="0"/>
              <a:t>1924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36 1/16 x 30 1/8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9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143000"/>
            <a:ext cx="5731133" cy="4114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1981200"/>
            <a:ext cx="19812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Petunia</a:t>
            </a:r>
          </a:p>
          <a:p>
            <a:pPr marL="0" indent="0">
              <a:buNone/>
            </a:pPr>
            <a:r>
              <a:rPr lang="en-US" dirty="0" smtClean="0"/>
              <a:t>1925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en-US" dirty="0" smtClean="0"/>
              <a:t>11 x 14.5”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0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0" y="457200"/>
            <a:ext cx="4891944" cy="5867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762000"/>
            <a:ext cx="2743200" cy="5334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Squash Blossom 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1925</a:t>
            </a:r>
          </a:p>
          <a:p>
            <a:pPr marL="0" indent="0">
              <a:buNone/>
            </a:pPr>
            <a:r>
              <a:rPr lang="en-US" dirty="0" smtClean="0"/>
              <a:t>oil </a:t>
            </a:r>
            <a:r>
              <a:rPr lang="en-US" dirty="0"/>
              <a:t>on board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18 </a:t>
            </a:r>
            <a:r>
              <a:rPr lang="en-US" dirty="0"/>
              <a:t>x 13½ 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84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4495800" cy="5954102"/>
          </a:xfrm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990600"/>
            <a:ext cx="3581400" cy="4114800"/>
          </a:xfrm>
        </p:spPr>
        <p:txBody>
          <a:bodyPr/>
          <a:lstStyle/>
          <a:p>
            <a:pPr marL="0" indent="0">
              <a:buNone/>
            </a:pPr>
            <a:r>
              <a:rPr lang="it-IT" i="1" dirty="0" smtClean="0"/>
              <a:t>White Rose with </a:t>
            </a:r>
            <a:r>
              <a:rPr lang="it-IT" i="1" dirty="0" err="1" smtClean="0"/>
              <a:t>Larkspur</a:t>
            </a:r>
            <a:r>
              <a:rPr lang="it-IT" i="1" dirty="0" smtClean="0"/>
              <a:t> No. 2</a:t>
            </a:r>
          </a:p>
          <a:p>
            <a:pPr marL="0" indent="0">
              <a:buNone/>
            </a:pPr>
            <a:r>
              <a:rPr lang="it-IT" dirty="0" smtClean="0"/>
              <a:t>1927</a:t>
            </a:r>
          </a:p>
          <a:p>
            <a:pPr marL="0" indent="0">
              <a:buNone/>
            </a:pPr>
            <a:r>
              <a:rPr lang="it-IT" dirty="0" err="1" smtClean="0"/>
              <a:t>Oil</a:t>
            </a:r>
            <a:r>
              <a:rPr lang="it-IT" dirty="0" smtClean="0"/>
              <a:t> on </a:t>
            </a:r>
            <a:r>
              <a:rPr lang="it-IT" dirty="0" err="1" smtClean="0"/>
              <a:t>Canvas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101.6 </a:t>
            </a:r>
            <a:r>
              <a:rPr lang="it-IT" dirty="0"/>
              <a:t>x 76.2 cm (40 x 30 in.)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199"/>
            <a:ext cx="3255264" cy="60751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762000"/>
            <a:ext cx="33528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Oak Leaves, Pink and </a:t>
            </a:r>
            <a:r>
              <a:rPr lang="en-US" i="1" dirty="0" smtClean="0"/>
              <a:t>Gray</a:t>
            </a:r>
            <a:r>
              <a:rPr lang="en-US" i="1" dirty="0"/>
              <a:t> 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1929</a:t>
            </a:r>
            <a:r>
              <a:rPr lang="en-US" i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Oil on </a:t>
            </a:r>
            <a:r>
              <a:rPr lang="en-US" dirty="0" smtClean="0"/>
              <a:t>canvas </a:t>
            </a:r>
          </a:p>
          <a:p>
            <a:pPr marL="0" indent="0">
              <a:buNone/>
            </a:pPr>
            <a:r>
              <a:rPr lang="en-US" dirty="0" smtClean="0"/>
              <a:t>33 </a:t>
            </a:r>
            <a:r>
              <a:rPr lang="en-US" dirty="0"/>
              <a:t>⅛ x 18 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91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981200"/>
            <a:ext cx="28956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i="1" dirty="0" smtClean="0"/>
              <a:t>G</a:t>
            </a:r>
            <a:r>
              <a:rPr lang="en-US" altLang="en-US" i="1" dirty="0" smtClean="0">
                <a:solidFill>
                  <a:srgbClr val="3F3F3F"/>
                </a:solidFill>
              </a:rPr>
              <a:t>reen Oak </a:t>
            </a:r>
            <a:r>
              <a:rPr lang="en-US" altLang="en-US" i="1" dirty="0" smtClean="0">
                <a:solidFill>
                  <a:srgbClr val="3F3F3F"/>
                </a:solidFill>
              </a:rPr>
              <a:t>Leaves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F3F3F"/>
                </a:solidFill>
              </a:rPr>
              <a:t>1923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solidFill>
                  <a:srgbClr val="3F3F3F"/>
                </a:solidFill>
              </a:rPr>
              <a:t>Oil on Canvas</a:t>
            </a:r>
          </a:p>
          <a:p>
            <a:pPr marL="0" indent="0" eaLnBrk="1" hangingPunct="1">
              <a:buNone/>
              <a:defRPr/>
            </a:pPr>
            <a:r>
              <a:rPr lang="it-IT" dirty="0"/>
              <a:t>80 x 62 cm (31.5 x </a:t>
            </a:r>
            <a:r>
              <a:rPr lang="it-IT" dirty="0" smtClean="0"/>
              <a:t>24.4”)</a:t>
            </a:r>
            <a:endParaRPr lang="en-US" altLang="en-US" dirty="0" smtClean="0">
              <a:solidFill>
                <a:srgbClr val="3F3F3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57200"/>
            <a:ext cx="4400550" cy="5867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91200" y="1981200"/>
            <a:ext cx="26670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i="1" dirty="0" smtClean="0">
                <a:solidFill>
                  <a:srgbClr val="333333"/>
                </a:solidFill>
              </a:rPr>
              <a:t>Calla </a:t>
            </a:r>
            <a:r>
              <a:rPr lang="en-US" altLang="en-US" sz="2800" i="1" dirty="0" smtClean="0">
                <a:solidFill>
                  <a:srgbClr val="333333"/>
                </a:solidFill>
              </a:rPr>
              <a:t>Lilies</a:t>
            </a:r>
            <a:endParaRPr lang="en-US" altLang="en-US" sz="2800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rgbClr val="333333"/>
                </a:solidFill>
              </a:rPr>
              <a:t>1924 </a:t>
            </a:r>
            <a:endParaRPr lang="en-US" altLang="en-US" sz="2800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rgbClr val="333333"/>
                </a:solidFill>
              </a:rPr>
              <a:t>Oil on canvas, </a:t>
            </a:r>
            <a:endParaRPr lang="en-US" altLang="en-US" sz="2800" dirty="0" smtClean="0">
              <a:solidFill>
                <a:srgbClr val="333333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rgbClr val="333333"/>
                </a:solidFill>
              </a:rPr>
              <a:t>16 </a:t>
            </a:r>
            <a:r>
              <a:rPr lang="en-US" altLang="en-US" sz="2800" dirty="0" smtClean="0">
                <a:solidFill>
                  <a:srgbClr val="333333"/>
                </a:solidFill>
              </a:rPr>
              <a:t>x 12 in</a:t>
            </a:r>
            <a:r>
              <a:rPr lang="en-US" altLang="en-US" sz="2800" dirty="0" smtClean="0">
                <a:solidFill>
                  <a:srgbClr val="333333"/>
                </a:solidFill>
              </a:rPr>
              <a:t>.</a:t>
            </a:r>
            <a:endParaRPr lang="en-US" altLang="en-US" sz="2800" dirty="0" smtClean="0">
              <a:solidFill>
                <a:srgbClr val="333333"/>
              </a:solidFill>
            </a:endParaRPr>
          </a:p>
        </p:txBody>
      </p:sp>
      <p:pic>
        <p:nvPicPr>
          <p:cNvPr id="1026" name="Picture 2" descr="https://media.mutualart.com/Images/2014_10/29/20/204813548/3f8e52f0-484e-4c46-9e4a-74d9711b2f4f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799"/>
            <a:ext cx="4591124" cy="61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4471416" cy="59355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291354"/>
            <a:ext cx="3048000" cy="4114800"/>
          </a:xfrm>
        </p:spPr>
        <p:txBody>
          <a:bodyPr/>
          <a:lstStyle/>
          <a:p>
            <a:pPr marL="0" indent="0">
              <a:buNone/>
            </a:pPr>
            <a:r>
              <a:rPr lang="it-IT" i="1" dirty="0" err="1" smtClean="0"/>
              <a:t>Two</a:t>
            </a:r>
            <a:r>
              <a:rPr lang="it-IT" i="1" dirty="0" smtClean="0"/>
              <a:t> Calla Lily on Pink</a:t>
            </a:r>
          </a:p>
          <a:p>
            <a:pPr marL="0" indent="0">
              <a:buNone/>
            </a:pPr>
            <a:r>
              <a:rPr lang="it-IT" dirty="0" smtClean="0"/>
              <a:t>1928</a:t>
            </a:r>
          </a:p>
          <a:p>
            <a:pPr marL="0" indent="0">
              <a:buNone/>
            </a:pPr>
            <a:r>
              <a:rPr lang="it-IT" dirty="0" err="1" smtClean="0"/>
              <a:t>Oil</a:t>
            </a:r>
            <a:r>
              <a:rPr lang="it-IT" dirty="0" smtClean="0"/>
              <a:t> on </a:t>
            </a:r>
            <a:r>
              <a:rPr lang="it-IT" dirty="0" err="1" smtClean="0"/>
              <a:t>canvas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40 </a:t>
            </a:r>
            <a:r>
              <a:rPr lang="it-IT" dirty="0"/>
              <a:t>× 30 </a:t>
            </a:r>
            <a:r>
              <a:rPr lang="it-IT" dirty="0" err="1"/>
              <a:t>inches</a:t>
            </a:r>
            <a:r>
              <a:rPr lang="it-IT" dirty="0"/>
              <a:t> (101.6 × 76.2 cm)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2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4298903" cy="58894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981200"/>
            <a:ext cx="23622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Light Iris</a:t>
            </a:r>
          </a:p>
          <a:p>
            <a:pPr marL="0" indent="0">
              <a:buNone/>
            </a:pPr>
            <a:r>
              <a:rPr lang="en-US" dirty="0" smtClean="0"/>
              <a:t>1924 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en-US" dirty="0" smtClean="0"/>
              <a:t>40 x 30”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8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762000"/>
            <a:ext cx="4082527" cy="5486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914400"/>
            <a:ext cx="25146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White Iris</a:t>
            </a:r>
          </a:p>
          <a:p>
            <a:pPr marL="0" indent="0">
              <a:buNone/>
            </a:pPr>
            <a:r>
              <a:rPr lang="en-US" dirty="0" smtClean="0"/>
              <a:t>1930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en-US" dirty="0" smtClean="0"/>
              <a:t>40 x 30”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6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4749047" cy="5791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Jimson Weed/White Flower No. 1 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1932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Oil paint on canvas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48 x 40 </a:t>
            </a:r>
            <a:r>
              <a:rPr lang="en-US" dirty="0" smtClean="0"/>
              <a:t>inches</a:t>
            </a:r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www.tate.org.uk</a:t>
            </a:r>
            <a:r>
              <a:rPr lang="en-US" sz="2000" dirty="0"/>
              <a:t>/press/press-releases/georgia-okeeffe-0</a:t>
            </a:r>
          </a:p>
        </p:txBody>
      </p:sp>
    </p:spTree>
    <p:extLst>
      <p:ext uri="{BB962C8B-B14F-4D97-AF65-F5344CB8AC3E}">
        <p14:creationId xmlns:p14="http://schemas.microsoft.com/office/powerpoint/2010/main" val="87672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2819400" cy="4114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Purple Leaves</a:t>
            </a:r>
          </a:p>
          <a:p>
            <a:pPr marL="0" indent="0">
              <a:buNone/>
            </a:pPr>
            <a:r>
              <a:rPr lang="en-US" dirty="0" smtClean="0"/>
              <a:t>1922</a:t>
            </a:r>
          </a:p>
          <a:p>
            <a:pPr marL="0" indent="0">
              <a:buNone/>
            </a:pPr>
            <a:r>
              <a:rPr lang="en-US" dirty="0" smtClean="0"/>
              <a:t>Oil on canvas</a:t>
            </a:r>
          </a:p>
          <a:p>
            <a:pPr marL="0" indent="0">
              <a:buNone/>
            </a:pPr>
            <a:r>
              <a:rPr lang="it-IT" dirty="0"/>
              <a:t>9 x 12 x 3/8 </a:t>
            </a:r>
            <a:r>
              <a:rPr lang="it-IT" dirty="0" err="1"/>
              <a:t>inches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5663513" cy="4191000"/>
          </a:xfrm>
        </p:spPr>
      </p:pic>
    </p:spTree>
    <p:extLst>
      <p:ext uri="{BB962C8B-B14F-4D97-AF65-F5344CB8AC3E}">
        <p14:creationId xmlns:p14="http://schemas.microsoft.com/office/powerpoint/2010/main" val="3059929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378</Words>
  <Application>Microsoft Macintosh PowerPoint</Application>
  <PresentationFormat>On-screen Show (4:3)</PresentationFormat>
  <Paragraphs>133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Times</vt:lpstr>
      <vt:lpstr>Arial</vt:lpstr>
      <vt:lpstr>Blank Presentation</vt:lpstr>
      <vt:lpstr>Georgia O’Keeffe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O’Keeffe</dc:title>
  <dc:creator>Microsoft Office User</dc:creator>
  <cp:lastModifiedBy>Microsoft Office User</cp:lastModifiedBy>
  <cp:revision>28</cp:revision>
  <dcterms:created xsi:type="dcterms:W3CDTF">2021-02-11T15:58:13Z</dcterms:created>
  <dcterms:modified xsi:type="dcterms:W3CDTF">2021-02-16T02:05:07Z</dcterms:modified>
</cp:coreProperties>
</file>