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1"/>
    <p:restoredTop sz="94681"/>
  </p:normalViewPr>
  <p:slideViewPr>
    <p:cSldViewPr snapToGrid="0" snapToObjects="1">
      <p:cViewPr varScale="1">
        <p:scale>
          <a:sx n="97" d="100"/>
          <a:sy n="97" d="100"/>
        </p:scale>
        <p:origin x="22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0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5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0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5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6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3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2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3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5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2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E2DA2-A004-D741-B1E2-2089476614A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CB950-33D4-3C4F-8DC9-0B3108A2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8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Compare contrast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Clay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9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Emperor Quin’s Terra Cotta Army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109662"/>
            <a:ext cx="6172200" cy="46291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“Platoons </a:t>
            </a:r>
            <a:r>
              <a:rPr lang="en-US" dirty="0"/>
              <a:t>of clay soldiers were buried with China's first emperor, Qin Shi Huang Di, to accompany him during his eternal </a:t>
            </a:r>
            <a:r>
              <a:rPr lang="en-US" dirty="0" smtClean="0"/>
              <a:t>rest. Production of the army was stopped in 209 B.C. and found buried in a field in 1974.”</a:t>
            </a:r>
          </a:p>
          <a:p>
            <a:endParaRPr lang="en-US" dirty="0"/>
          </a:p>
          <a:p>
            <a:r>
              <a:rPr lang="en-US" dirty="0" smtClean="0"/>
              <a:t>Each figure is larger than life size, has a distinct facial feature. Over 8000 figures have been found.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www.nationalgeographic.com</a:t>
            </a:r>
            <a:r>
              <a:rPr lang="en-US" dirty="0" smtClean="0"/>
              <a:t>/archaeology-and-history/archaeology/emperor-</a:t>
            </a:r>
            <a:r>
              <a:rPr lang="en-US" dirty="0" err="1" smtClean="0"/>
              <a:t>qin</a:t>
            </a:r>
            <a:r>
              <a:rPr lang="en-US" dirty="0" smtClean="0"/>
              <a:t>/#/55318.jpg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0800000" flipV="1">
            <a:off x="5711686" y="1126435"/>
            <a:ext cx="5950224" cy="3079656"/>
          </a:xfrm>
        </p:spPr>
        <p:txBody>
          <a:bodyPr>
            <a:normAutofit/>
          </a:bodyPr>
          <a:lstStyle/>
          <a:p>
            <a:r>
              <a:rPr lang="en-US" b="0" dirty="0" smtClean="0"/>
              <a:t>Western Han dynasty (206 B.C. – A.D.9)</a:t>
            </a:r>
          </a:p>
          <a:p>
            <a:r>
              <a:rPr lang="en-US" b="0" dirty="0" smtClean="0"/>
              <a:t>China</a:t>
            </a:r>
          </a:p>
          <a:p>
            <a:r>
              <a:rPr lang="en-US" i="1" dirty="0" smtClean="0"/>
              <a:t>Female Dancer</a:t>
            </a:r>
          </a:p>
          <a:p>
            <a:r>
              <a:rPr lang="en-US" b="0" dirty="0" smtClean="0"/>
              <a:t>Earthenware with slip and pigment 1. 21 in x w 9 ¾ x D. 7 inches</a:t>
            </a:r>
          </a:p>
          <a:p>
            <a:r>
              <a:rPr lang="en-US" sz="1300" b="0" dirty="0" smtClean="0"/>
              <a:t>https://</a:t>
            </a:r>
            <a:r>
              <a:rPr lang="en-US" sz="1300" b="0" dirty="0" err="1" smtClean="0"/>
              <a:t>www.metmuseum.org</a:t>
            </a:r>
            <a:r>
              <a:rPr lang="en-US" sz="1300" b="0" dirty="0" smtClean="0"/>
              <a:t>/art/collection/search/42178?sortBy=</a:t>
            </a:r>
            <a:r>
              <a:rPr lang="en-US" sz="1300" b="0" dirty="0" err="1" smtClean="0"/>
              <a:t>Relevance&amp;amp;ft</a:t>
            </a:r>
            <a:r>
              <a:rPr lang="en-US" sz="1300" b="0" dirty="0" smtClean="0"/>
              <a:t>=</a:t>
            </a:r>
            <a:r>
              <a:rPr lang="en-US" sz="1300" b="0" dirty="0" err="1" smtClean="0"/>
              <a:t>clay+figure&amp;amp;offset</a:t>
            </a:r>
            <a:r>
              <a:rPr lang="en-US" sz="1300" b="0" dirty="0" smtClean="0"/>
              <a:t>=0&amp;amp;rpp=50&amp;amp;pos=31</a:t>
            </a:r>
            <a:endParaRPr lang="en-US" sz="1300" b="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535239"/>
            <a:ext cx="4822446" cy="6028058"/>
          </a:xfrm>
        </p:spPr>
      </p:pic>
    </p:spTree>
    <p:extLst>
      <p:ext uri="{BB962C8B-B14F-4D97-AF65-F5344CB8AC3E}">
        <p14:creationId xmlns:p14="http://schemas.microsoft.com/office/powerpoint/2010/main" val="14817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950" y="358201"/>
            <a:ext cx="5157787" cy="823912"/>
          </a:xfrm>
        </p:spPr>
        <p:txBody>
          <a:bodyPr/>
          <a:lstStyle/>
          <a:p>
            <a:r>
              <a:rPr lang="en-US" dirty="0" smtClean="0"/>
              <a:t>Emperor Quin’s Terra Cotta Army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24544" y="1681163"/>
            <a:ext cx="2230843" cy="823912"/>
          </a:xfrm>
        </p:spPr>
        <p:txBody>
          <a:bodyPr/>
          <a:lstStyle/>
          <a:p>
            <a:r>
              <a:rPr lang="en-US" i="1" dirty="0" smtClean="0"/>
              <a:t>Female Dancer</a:t>
            </a:r>
          </a:p>
          <a:p>
            <a:endParaRPr lang="en-US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50" y="1318301"/>
            <a:ext cx="4912784" cy="3684588"/>
          </a:xfrm>
        </p:spPr>
      </p:pic>
      <p:pic>
        <p:nvPicPr>
          <p:cNvPr id="8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054" y="2093119"/>
            <a:ext cx="2916960" cy="3646200"/>
          </a:xfrm>
        </p:spPr>
      </p:pic>
      <p:sp>
        <p:nvSpPr>
          <p:cNvPr id="9" name="TextBox 8"/>
          <p:cNvSpPr txBox="1"/>
          <p:nvPr/>
        </p:nvSpPr>
        <p:spPr>
          <a:xfrm>
            <a:off x="5665298" y="1522780"/>
            <a:ext cx="252919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DESCRIBE the clothing portrayed in these clay figures.</a:t>
            </a:r>
          </a:p>
          <a:p>
            <a:endParaRPr lang="en-US" dirty="0" smtClean="0"/>
          </a:p>
          <a:p>
            <a:r>
              <a:rPr lang="en-US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65299" y="358201"/>
            <a:ext cx="45123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Compare and Contrast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631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950" y="358201"/>
            <a:ext cx="5157787" cy="823912"/>
          </a:xfrm>
        </p:spPr>
        <p:txBody>
          <a:bodyPr/>
          <a:lstStyle/>
          <a:p>
            <a:r>
              <a:rPr lang="en-US" dirty="0" smtClean="0"/>
              <a:t>Emperor Quin’s Terra Cotta Army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24544" y="1681163"/>
            <a:ext cx="2230843" cy="823912"/>
          </a:xfrm>
        </p:spPr>
        <p:txBody>
          <a:bodyPr/>
          <a:lstStyle/>
          <a:p>
            <a:r>
              <a:rPr lang="en-US" i="1" dirty="0" smtClean="0"/>
              <a:t>Female Dancer</a:t>
            </a:r>
          </a:p>
          <a:p>
            <a:endParaRPr lang="en-US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50" y="1318301"/>
            <a:ext cx="4912784" cy="3684588"/>
          </a:xfrm>
        </p:spPr>
      </p:pic>
      <p:pic>
        <p:nvPicPr>
          <p:cNvPr id="8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054" y="2093119"/>
            <a:ext cx="2916960" cy="3646200"/>
          </a:xfrm>
        </p:spPr>
      </p:pic>
      <p:sp>
        <p:nvSpPr>
          <p:cNvPr id="9" name="TextBox 8"/>
          <p:cNvSpPr txBox="1"/>
          <p:nvPr/>
        </p:nvSpPr>
        <p:spPr>
          <a:xfrm>
            <a:off x="5665298" y="1522780"/>
            <a:ext cx="252919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ANALYZE use of proportion as compared to a living person in these clay figures.</a:t>
            </a:r>
          </a:p>
          <a:p>
            <a:endParaRPr lang="en-US" dirty="0" smtClean="0"/>
          </a:p>
          <a:p>
            <a:r>
              <a:rPr lang="en-US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65299" y="358201"/>
            <a:ext cx="45123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Compare and Contrast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637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950" y="358201"/>
            <a:ext cx="5157787" cy="823912"/>
          </a:xfrm>
        </p:spPr>
        <p:txBody>
          <a:bodyPr/>
          <a:lstStyle/>
          <a:p>
            <a:r>
              <a:rPr lang="en-US" dirty="0" smtClean="0"/>
              <a:t>Emperor Quin’s Terra Cotta Army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24544" y="1681163"/>
            <a:ext cx="2230843" cy="823912"/>
          </a:xfrm>
        </p:spPr>
        <p:txBody>
          <a:bodyPr/>
          <a:lstStyle/>
          <a:p>
            <a:r>
              <a:rPr lang="en-US" i="1" dirty="0" smtClean="0"/>
              <a:t>Female Dancer</a:t>
            </a:r>
          </a:p>
          <a:p>
            <a:endParaRPr lang="en-US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50" y="1318301"/>
            <a:ext cx="4912784" cy="3684588"/>
          </a:xfrm>
        </p:spPr>
      </p:pic>
      <p:pic>
        <p:nvPicPr>
          <p:cNvPr id="8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054" y="2093119"/>
            <a:ext cx="2916960" cy="3646200"/>
          </a:xfrm>
        </p:spPr>
      </p:pic>
      <p:sp>
        <p:nvSpPr>
          <p:cNvPr id="9" name="TextBox 8"/>
          <p:cNvSpPr txBox="1"/>
          <p:nvPr/>
        </p:nvSpPr>
        <p:spPr>
          <a:xfrm>
            <a:off x="5665298" y="1522780"/>
            <a:ext cx="252919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INTERPRET what the clay figures show in the way of power.</a:t>
            </a:r>
          </a:p>
          <a:p>
            <a:endParaRPr lang="en-US" dirty="0" smtClean="0"/>
          </a:p>
          <a:p>
            <a:r>
              <a:rPr lang="en-US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65299" y="358201"/>
            <a:ext cx="45123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Compare and Contrast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992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950" y="358201"/>
            <a:ext cx="5157787" cy="823912"/>
          </a:xfrm>
        </p:spPr>
        <p:txBody>
          <a:bodyPr/>
          <a:lstStyle/>
          <a:p>
            <a:r>
              <a:rPr lang="en-US" dirty="0" smtClean="0"/>
              <a:t>Emperor Quin’s Terra Cotta Army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24544" y="1681163"/>
            <a:ext cx="2230843" cy="823912"/>
          </a:xfrm>
        </p:spPr>
        <p:txBody>
          <a:bodyPr/>
          <a:lstStyle/>
          <a:p>
            <a:r>
              <a:rPr lang="en-US" i="1" dirty="0" smtClean="0"/>
              <a:t>Female Dancer</a:t>
            </a:r>
          </a:p>
          <a:p>
            <a:endParaRPr lang="en-US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50" y="1318301"/>
            <a:ext cx="4912784" cy="3684588"/>
          </a:xfrm>
        </p:spPr>
      </p:pic>
      <p:pic>
        <p:nvPicPr>
          <p:cNvPr id="8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054" y="2093119"/>
            <a:ext cx="2916960" cy="3646200"/>
          </a:xfrm>
        </p:spPr>
      </p:pic>
      <p:sp>
        <p:nvSpPr>
          <p:cNvPr id="9" name="TextBox 8"/>
          <p:cNvSpPr txBox="1"/>
          <p:nvPr/>
        </p:nvSpPr>
        <p:spPr>
          <a:xfrm>
            <a:off x="5665298" y="1522780"/>
            <a:ext cx="252919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JUDGE the craftsmanship in these clay figures.</a:t>
            </a:r>
          </a:p>
          <a:p>
            <a:endParaRPr lang="en-US" dirty="0" smtClean="0"/>
          </a:p>
          <a:p>
            <a:r>
              <a:rPr lang="en-US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65299" y="358201"/>
            <a:ext cx="45123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Compare and Contrast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7950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245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Compare contrast</vt:lpstr>
      <vt:lpstr>Emperor Quin’s Terra Cotta Army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Beach</dc:creator>
  <cp:lastModifiedBy>Patricia Beach</cp:lastModifiedBy>
  <cp:revision>4</cp:revision>
  <dcterms:created xsi:type="dcterms:W3CDTF">2018-02-13T01:23:33Z</dcterms:created>
  <dcterms:modified xsi:type="dcterms:W3CDTF">2018-02-13T02:53:13Z</dcterms:modified>
</cp:coreProperties>
</file>