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5" r:id="rId9"/>
    <p:sldId id="264" r:id="rId10"/>
    <p:sldId id="266" r:id="rId11"/>
    <p:sldId id="267"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0E9"/>
    <a:srgbClr val="7F0BE9"/>
    <a:srgbClr val="942092"/>
    <a:srgbClr val="4B1B93"/>
    <a:srgbClr val="521B93"/>
    <a:srgbClr val="FFE459"/>
    <a:srgbClr val="9437FF"/>
    <a:srgbClr val="8355FE"/>
    <a:srgbClr val="00D2DB"/>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31"/>
    <p:restoredTop sz="95557"/>
  </p:normalViewPr>
  <p:slideViewPr>
    <p:cSldViewPr snapToGrid="0" snapToObjects="1">
      <p:cViewPr>
        <p:scale>
          <a:sx n="73" d="100"/>
          <a:sy n="73" d="100"/>
        </p:scale>
        <p:origin x="560"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6593A-99B4-AA45-AB6B-75031544B2D5}" type="datetimeFigureOut">
              <a:rPr lang="en-US" smtClean="0"/>
              <a:t>8/16/20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FDADE-E712-2743-9876-BD069316884D}" type="slidenum">
              <a:rPr lang="en-US" smtClean="0"/>
              <a:t>‹#›</a:t>
            </a:fld>
            <a:endParaRPr lang="en-US"/>
          </a:p>
        </p:txBody>
      </p:sp>
    </p:spTree>
    <p:extLst>
      <p:ext uri="{BB962C8B-B14F-4D97-AF65-F5344CB8AC3E}">
        <p14:creationId xmlns:p14="http://schemas.microsoft.com/office/powerpoint/2010/main" val="19754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A9C79-9DDD-864A-A37C-3F2BB0BC6A7D}" type="datetimeFigureOut">
              <a:rPr lang="en-US" smtClean="0"/>
              <a:t>8/16/20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193694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A9C79-9DDD-864A-A37C-3F2BB0BC6A7D}" type="datetimeFigureOut">
              <a:rPr lang="en-US" smtClean="0"/>
              <a:t>8/16/20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6604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A9C79-9DDD-864A-A37C-3F2BB0BC6A7D}" type="datetimeFigureOut">
              <a:rPr lang="en-US" smtClean="0"/>
              <a:t>8/16/20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186754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A9C79-9DDD-864A-A37C-3F2BB0BC6A7D}" type="datetimeFigureOut">
              <a:rPr lang="en-US" smtClean="0"/>
              <a:t>8/16/20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41724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A9C79-9DDD-864A-A37C-3F2BB0BC6A7D}" type="datetimeFigureOut">
              <a:rPr lang="en-US" smtClean="0"/>
              <a:t>8/16/20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113279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A9C79-9DDD-864A-A37C-3F2BB0BC6A7D}" type="datetimeFigureOut">
              <a:rPr lang="en-US" smtClean="0"/>
              <a:t>8/16/20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140802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A9C79-9DDD-864A-A37C-3F2BB0BC6A7D}" type="datetimeFigureOut">
              <a:rPr lang="en-US" smtClean="0"/>
              <a:t>8/16/20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155998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A9C79-9DDD-864A-A37C-3F2BB0BC6A7D}" type="datetimeFigureOut">
              <a:rPr lang="en-US" smtClean="0"/>
              <a:t>8/16/20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6450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A9C79-9DDD-864A-A37C-3F2BB0BC6A7D}" type="datetimeFigureOut">
              <a:rPr lang="en-US" smtClean="0"/>
              <a:t>8/16/20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176952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A9C79-9DDD-864A-A37C-3F2BB0BC6A7D}" type="datetimeFigureOut">
              <a:rPr lang="en-US" smtClean="0"/>
              <a:t>8/16/20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204045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A9C79-9DDD-864A-A37C-3F2BB0BC6A7D}" type="datetimeFigureOut">
              <a:rPr lang="en-US" smtClean="0"/>
              <a:t>8/16/20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E260-1FCA-4B46-8A46-A317CCF526C6}" type="slidenum">
              <a:rPr lang="en-US" smtClean="0"/>
              <a:t>‹#›</a:t>
            </a:fld>
            <a:endParaRPr lang="en-US"/>
          </a:p>
        </p:txBody>
      </p:sp>
    </p:spTree>
    <p:extLst>
      <p:ext uri="{BB962C8B-B14F-4D97-AF65-F5344CB8AC3E}">
        <p14:creationId xmlns:p14="http://schemas.microsoft.com/office/powerpoint/2010/main" val="825801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A9C79-9DDD-864A-A37C-3F2BB0BC6A7D}" type="datetimeFigureOut">
              <a:rPr lang="en-US" smtClean="0"/>
              <a:t>8/16/20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0E260-1FCA-4B46-8A46-A317CCF526C6}" type="slidenum">
              <a:rPr lang="en-US" smtClean="0"/>
              <a:t>‹#›</a:t>
            </a:fld>
            <a:endParaRPr lang="en-US"/>
          </a:p>
        </p:txBody>
      </p:sp>
    </p:spTree>
    <p:extLst>
      <p:ext uri="{BB962C8B-B14F-4D97-AF65-F5344CB8AC3E}">
        <p14:creationId xmlns:p14="http://schemas.microsoft.com/office/powerpoint/2010/main" val="104427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881" y="1984660"/>
            <a:ext cx="9144000" cy="1001894"/>
          </a:xfrm>
        </p:spPr>
        <p:txBody>
          <a:bodyPr>
            <a:noAutofit/>
          </a:bodyPr>
          <a:lstStyle/>
          <a:p>
            <a:r>
              <a:rPr lang="en-US" sz="9600" b="1" dirty="0" smtClean="0">
                <a:solidFill>
                  <a:srgbClr val="7030A0"/>
                </a:solidFill>
              </a:rPr>
              <a:t>COLOR</a:t>
            </a:r>
            <a:endParaRPr lang="en-US" sz="9600" b="1" dirty="0">
              <a:solidFill>
                <a:srgbClr val="7030A0"/>
              </a:solidFill>
            </a:endParaRPr>
          </a:p>
        </p:txBody>
      </p:sp>
      <p:grpSp>
        <p:nvGrpSpPr>
          <p:cNvPr id="34" name="Google Shape;1065;p40"/>
          <p:cNvGrpSpPr/>
          <p:nvPr/>
        </p:nvGrpSpPr>
        <p:grpSpPr>
          <a:xfrm>
            <a:off x="249445" y="373468"/>
            <a:ext cx="526100" cy="4269202"/>
            <a:chOff x="3663063" y="152400"/>
            <a:chExt cx="318597" cy="4838699"/>
          </a:xfrm>
          <a:gradFill>
            <a:gsLst>
              <a:gs pos="0">
                <a:srgbClr val="D5B2FF"/>
              </a:gs>
              <a:gs pos="100000">
                <a:srgbClr val="7030A0"/>
              </a:gs>
            </a:gsLst>
            <a:path path="circle">
              <a:fillToRect l="50000" t="50000" r="50000" b="50000"/>
            </a:path>
          </a:gradFill>
        </p:grpSpPr>
        <p:sp>
          <p:nvSpPr>
            <p:cNvPr id="35" name="Google Shape;1066;p4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 name="Google Shape;1067;p40"/>
            <p:cNvPicPr preferRelativeResize="0"/>
            <p:nvPr/>
          </p:nvPicPr>
          <p:blipFill>
            <a:blip r:embed="rId2">
              <a:alphaModFix/>
            </a:blip>
            <a:stretch>
              <a:fillRect/>
            </a:stretch>
          </p:blipFill>
          <p:spPr>
            <a:xfrm>
              <a:off x="3663063" y="152400"/>
              <a:ext cx="318597" cy="4838699"/>
            </a:xfrm>
            <a:prstGeom prst="rect">
              <a:avLst/>
            </a:prstGeom>
            <a:grpFill/>
            <a:ln>
              <a:noFill/>
            </a:ln>
          </p:spPr>
        </p:pic>
      </p:grpSp>
      <p:pic>
        <p:nvPicPr>
          <p:cNvPr id="37" name="Google Shape;1067;p40"/>
          <p:cNvPicPr preferRelativeResize="0"/>
          <p:nvPr/>
        </p:nvPicPr>
        <p:blipFill>
          <a:blip r:embed="rId2">
            <a:alphaModFix/>
          </a:blip>
          <a:stretch>
            <a:fillRect/>
          </a:stretch>
        </p:blipFill>
        <p:spPr>
          <a:xfrm>
            <a:off x="2152018" y="2146072"/>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38" name="Google Shape;1067;p40"/>
          <p:cNvPicPr preferRelativeResize="0"/>
          <p:nvPr/>
        </p:nvPicPr>
        <p:blipFill>
          <a:blip r:embed="rId2">
            <a:alphaModFix/>
          </a:blip>
          <a:stretch>
            <a:fillRect/>
          </a:stretch>
        </p:blipFill>
        <p:spPr>
          <a:xfrm>
            <a:off x="1685552" y="1654037"/>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39" name="Google Shape;1067;p40"/>
          <p:cNvPicPr preferRelativeResize="0"/>
          <p:nvPr/>
        </p:nvPicPr>
        <p:blipFill>
          <a:blip r:embed="rId2">
            <a:alphaModFix/>
          </a:blip>
          <a:stretch>
            <a:fillRect/>
          </a:stretch>
        </p:blipFill>
        <p:spPr>
          <a:xfrm>
            <a:off x="740959" y="68738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0" name="Google Shape;1067;p40"/>
          <p:cNvPicPr preferRelativeResize="0"/>
          <p:nvPr/>
        </p:nvPicPr>
        <p:blipFill>
          <a:blip r:embed="rId2">
            <a:alphaModFix/>
          </a:blip>
          <a:stretch>
            <a:fillRect/>
          </a:stretch>
        </p:blipFill>
        <p:spPr>
          <a:xfrm>
            <a:off x="1232473" y="1162002"/>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1" name="Google Shape;1067;p40"/>
          <p:cNvPicPr preferRelativeResize="0"/>
          <p:nvPr/>
        </p:nvPicPr>
        <p:blipFill>
          <a:blip r:embed="rId2">
            <a:alphaModFix/>
          </a:blip>
          <a:stretch>
            <a:fillRect/>
          </a:stretch>
        </p:blipFill>
        <p:spPr>
          <a:xfrm>
            <a:off x="3132387" y="2979534"/>
            <a:ext cx="446447" cy="3903851"/>
          </a:xfrm>
          <a:prstGeom prst="rect">
            <a:avLst/>
          </a:prstGeom>
          <a:gradFill>
            <a:gsLst>
              <a:gs pos="0">
                <a:srgbClr val="D5B2FF"/>
              </a:gs>
              <a:gs pos="100000">
                <a:srgbClr val="7030A0"/>
              </a:gs>
            </a:gsLst>
            <a:path path="circle">
              <a:fillToRect l="50000" t="50000" r="50000" b="50000"/>
            </a:path>
          </a:gradFill>
          <a:ln>
            <a:noFill/>
          </a:ln>
        </p:spPr>
      </p:pic>
      <p:pic>
        <p:nvPicPr>
          <p:cNvPr id="42" name="Google Shape;1067;p40"/>
          <p:cNvPicPr preferRelativeResize="0"/>
          <p:nvPr/>
        </p:nvPicPr>
        <p:blipFill>
          <a:blip r:embed="rId2">
            <a:alphaModFix/>
          </a:blip>
          <a:stretch>
            <a:fillRect/>
          </a:stretch>
        </p:blipFill>
        <p:spPr>
          <a:xfrm>
            <a:off x="2632193" y="2614183"/>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3" name="Google Shape;1067;p40"/>
          <p:cNvPicPr preferRelativeResize="0"/>
          <p:nvPr/>
        </p:nvPicPr>
        <p:blipFill>
          <a:blip r:embed="rId2">
            <a:alphaModFix/>
          </a:blip>
          <a:stretch>
            <a:fillRect/>
          </a:stretch>
        </p:blipFill>
        <p:spPr>
          <a:xfrm>
            <a:off x="8846815" y="2979534"/>
            <a:ext cx="500954" cy="3878466"/>
          </a:xfrm>
          <a:prstGeom prst="rect">
            <a:avLst/>
          </a:prstGeom>
          <a:gradFill>
            <a:gsLst>
              <a:gs pos="0">
                <a:srgbClr val="D5B2FF"/>
              </a:gs>
              <a:gs pos="100000">
                <a:srgbClr val="7030A0"/>
              </a:gs>
            </a:gsLst>
            <a:path path="circle">
              <a:fillToRect l="50000" t="50000" r="50000" b="50000"/>
            </a:path>
          </a:gradFill>
          <a:ln>
            <a:noFill/>
          </a:ln>
        </p:spPr>
      </p:pic>
      <p:pic>
        <p:nvPicPr>
          <p:cNvPr id="44" name="Google Shape;1067;p40"/>
          <p:cNvPicPr preferRelativeResize="0"/>
          <p:nvPr/>
        </p:nvPicPr>
        <p:blipFill>
          <a:blip r:embed="rId2">
            <a:alphaModFix/>
          </a:blip>
          <a:stretch>
            <a:fillRect/>
          </a:stretch>
        </p:blipFill>
        <p:spPr>
          <a:xfrm>
            <a:off x="9313281" y="2588798"/>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5" name="Google Shape;1067;p40"/>
          <p:cNvPicPr preferRelativeResize="0"/>
          <p:nvPr/>
        </p:nvPicPr>
        <p:blipFill>
          <a:blip r:embed="rId2">
            <a:alphaModFix/>
          </a:blip>
          <a:stretch>
            <a:fillRect/>
          </a:stretch>
        </p:blipFill>
        <p:spPr>
          <a:xfrm>
            <a:off x="9739289" y="193086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6" name="Google Shape;1067;p40"/>
          <p:cNvPicPr preferRelativeResize="0"/>
          <p:nvPr/>
        </p:nvPicPr>
        <p:blipFill>
          <a:blip r:embed="rId2">
            <a:alphaModFix/>
          </a:blip>
          <a:stretch>
            <a:fillRect/>
          </a:stretch>
        </p:blipFill>
        <p:spPr>
          <a:xfrm>
            <a:off x="10174137" y="1592668"/>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7" name="Google Shape;1067;p40"/>
          <p:cNvPicPr preferRelativeResize="0"/>
          <p:nvPr/>
        </p:nvPicPr>
        <p:blipFill>
          <a:blip r:embed="rId2">
            <a:alphaModFix/>
          </a:blip>
          <a:stretch>
            <a:fillRect/>
          </a:stretch>
        </p:blipFill>
        <p:spPr>
          <a:xfrm>
            <a:off x="10601881" y="1049667"/>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8" name="Google Shape;1067;p40"/>
          <p:cNvPicPr preferRelativeResize="0"/>
          <p:nvPr/>
        </p:nvPicPr>
        <p:blipFill>
          <a:blip r:embed="rId2">
            <a:alphaModFix/>
          </a:blip>
          <a:stretch>
            <a:fillRect/>
          </a:stretch>
        </p:blipFill>
        <p:spPr>
          <a:xfrm>
            <a:off x="10983404" y="68738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9" name="Google Shape;1067;p40"/>
          <p:cNvPicPr preferRelativeResize="0"/>
          <p:nvPr/>
        </p:nvPicPr>
        <p:blipFill>
          <a:blip r:embed="rId2">
            <a:alphaModFix/>
          </a:blip>
          <a:stretch>
            <a:fillRect/>
          </a:stretch>
        </p:blipFill>
        <p:spPr>
          <a:xfrm>
            <a:off x="11457369" y="348792"/>
            <a:ext cx="526100" cy="4269202"/>
          </a:xfrm>
          <a:prstGeom prst="rect">
            <a:avLst/>
          </a:prstGeom>
          <a:gradFill>
            <a:gsLst>
              <a:gs pos="0">
                <a:srgbClr val="D5B2FF"/>
              </a:gs>
              <a:gs pos="100000">
                <a:srgbClr val="7030A0"/>
              </a:gs>
            </a:gsLst>
            <a:path path="circle">
              <a:fillToRect l="50000" t="50000" r="50000" b="50000"/>
            </a:path>
          </a:gradFill>
          <a:ln>
            <a:noFill/>
          </a:ln>
        </p:spPr>
      </p:pic>
    </p:spTree>
    <p:extLst>
      <p:ext uri="{BB962C8B-B14F-4D97-AF65-F5344CB8AC3E}">
        <p14:creationId xmlns:p14="http://schemas.microsoft.com/office/powerpoint/2010/main" val="45577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28" y="57512"/>
            <a:ext cx="2848860" cy="1325563"/>
          </a:xfrm>
        </p:spPr>
        <p:txBody>
          <a:bodyPr>
            <a:noAutofit/>
          </a:bodyPr>
          <a:lstStyle/>
          <a:p>
            <a:r>
              <a:rPr lang="en-US" sz="5400" b="1" dirty="0" smtClean="0">
                <a:solidFill>
                  <a:srgbClr val="7030A0"/>
                </a:solidFill>
              </a:rPr>
              <a:t>Schemes</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6989769"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3" name="Table 2"/>
          <p:cNvGraphicFramePr>
            <a:graphicFrameLocks noGrp="1"/>
          </p:cNvGraphicFramePr>
          <p:nvPr>
            <p:extLst>
              <p:ext uri="{D42A27DB-BD31-4B8C-83A1-F6EECF244321}">
                <p14:modId xmlns:p14="http://schemas.microsoft.com/office/powerpoint/2010/main" val="1734343385"/>
              </p:ext>
            </p:extLst>
          </p:nvPr>
        </p:nvGraphicFramePr>
        <p:xfrm>
          <a:off x="128017" y="1664208"/>
          <a:ext cx="11722606" cy="4535424"/>
        </p:xfrm>
        <a:graphic>
          <a:graphicData uri="http://schemas.openxmlformats.org/drawingml/2006/table">
            <a:tbl>
              <a:tblPr firstRow="1" firstCol="1" bandRow="1"/>
              <a:tblGrid>
                <a:gridCol w="3487732"/>
                <a:gridCol w="3777631"/>
                <a:gridCol w="4457243"/>
              </a:tblGrid>
              <a:tr h="4535424">
                <a:tc>
                  <a:txBody>
                    <a:bodyPr/>
                    <a:lstStyle/>
                    <a:p>
                      <a:pPr marL="0" marR="0" algn="l">
                        <a:spcBef>
                          <a:spcPts val="0"/>
                        </a:spcBef>
                        <a:spcAft>
                          <a:spcPts val="0"/>
                        </a:spcAft>
                      </a:pPr>
                      <a:r>
                        <a:rPr lang="en-US" sz="5400" dirty="0" smtClean="0">
                          <a:solidFill>
                            <a:srgbClr val="7030A0"/>
                          </a:solidFill>
                          <a:effectLst/>
                          <a:latin typeface="Calibri" charset="0"/>
                          <a:ea typeface="Calibri" charset="0"/>
                          <a:cs typeface="Times New Roman" charset="0"/>
                        </a:rPr>
                        <a:t>    Cool</a:t>
                      </a:r>
                      <a:endParaRPr lang="en-US" sz="5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772400" y="1773936"/>
            <a:ext cx="3785616"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grpSp>
        <p:nvGrpSpPr>
          <p:cNvPr id="10" name="Group 9"/>
          <p:cNvGrpSpPr/>
          <p:nvPr/>
        </p:nvGrpSpPr>
        <p:grpSpPr>
          <a:xfrm>
            <a:off x="128017" y="2496098"/>
            <a:ext cx="3356734" cy="3307370"/>
            <a:chOff x="128017" y="2496098"/>
            <a:chExt cx="3356734" cy="3307370"/>
          </a:xfrm>
        </p:grpSpPr>
        <p:pic>
          <p:nvPicPr>
            <p:cNvPr id="6" name="Picture 5"/>
            <p:cNvPicPr>
              <a:picLocks noChangeAspect="1"/>
            </p:cNvPicPr>
            <p:nvPr/>
          </p:nvPicPr>
          <p:blipFill>
            <a:blip r:embed="rId3"/>
            <a:stretch>
              <a:fillRect/>
            </a:stretch>
          </p:blipFill>
          <p:spPr>
            <a:xfrm>
              <a:off x="128017" y="2496098"/>
              <a:ext cx="3356734" cy="3307370"/>
            </a:xfrm>
            <a:prstGeom prst="rect">
              <a:avLst/>
            </a:prstGeom>
          </p:spPr>
        </p:pic>
        <p:sp>
          <p:nvSpPr>
            <p:cNvPr id="9" name="Freeform 8"/>
            <p:cNvSpPr/>
            <p:nvPr/>
          </p:nvSpPr>
          <p:spPr>
            <a:xfrm rot="199767">
              <a:off x="179097" y="2542660"/>
              <a:ext cx="2750312" cy="3183629"/>
            </a:xfrm>
            <a:custGeom>
              <a:avLst/>
              <a:gdLst>
                <a:gd name="connsiteX0" fmla="*/ 2724912 w 2724912"/>
                <a:gd name="connsiteY0" fmla="*/ 237744 h 3054096"/>
                <a:gd name="connsiteX1" fmla="*/ 310896 w 2724912"/>
                <a:gd name="connsiteY1" fmla="*/ 3054096 h 3054096"/>
                <a:gd name="connsiteX2" fmla="*/ 0 w 2724912"/>
                <a:gd name="connsiteY2" fmla="*/ 2267712 h 3054096"/>
                <a:gd name="connsiteX3" fmla="*/ 128016 w 2724912"/>
                <a:gd name="connsiteY3" fmla="*/ 969264 h 3054096"/>
                <a:gd name="connsiteX4" fmla="*/ 859536 w 2724912"/>
                <a:gd name="connsiteY4" fmla="*/ 274320 h 3054096"/>
                <a:gd name="connsiteX5" fmla="*/ 1243584 w 2724912"/>
                <a:gd name="connsiteY5" fmla="*/ 0 h 3054096"/>
                <a:gd name="connsiteX6" fmla="*/ 1993392 w 2724912"/>
                <a:gd name="connsiteY6" fmla="*/ 0 h 3054096"/>
                <a:gd name="connsiteX7" fmla="*/ 2688336 w 2724912"/>
                <a:gd name="connsiteY7" fmla="*/ 274320 h 3054096"/>
                <a:gd name="connsiteX8" fmla="*/ 2688336 w 2724912"/>
                <a:gd name="connsiteY8" fmla="*/ 274320 h 305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912" h="3054096">
                  <a:moveTo>
                    <a:pt x="2724912" y="237744"/>
                  </a:moveTo>
                  <a:lnTo>
                    <a:pt x="310896" y="3054096"/>
                  </a:lnTo>
                  <a:lnTo>
                    <a:pt x="0" y="2267712"/>
                  </a:lnTo>
                  <a:lnTo>
                    <a:pt x="128016" y="969264"/>
                  </a:lnTo>
                  <a:lnTo>
                    <a:pt x="859536" y="274320"/>
                  </a:lnTo>
                  <a:lnTo>
                    <a:pt x="1243584" y="0"/>
                  </a:lnTo>
                  <a:lnTo>
                    <a:pt x="1993392" y="0"/>
                  </a:lnTo>
                  <a:lnTo>
                    <a:pt x="2688336" y="274320"/>
                  </a:lnTo>
                  <a:lnTo>
                    <a:pt x="2688336" y="27432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8509508" y="2806994"/>
            <a:ext cx="2311400" cy="2997200"/>
          </a:xfrm>
          <a:prstGeom prst="rect">
            <a:avLst/>
          </a:prstGeom>
        </p:spPr>
      </p:pic>
      <p:sp>
        <p:nvSpPr>
          <p:cNvPr id="12" name="TextBox 11"/>
          <p:cNvSpPr txBox="1"/>
          <p:nvPr/>
        </p:nvSpPr>
        <p:spPr>
          <a:xfrm>
            <a:off x="3795768" y="2116038"/>
            <a:ext cx="3200400" cy="1815882"/>
          </a:xfrm>
          <a:prstGeom prst="rect">
            <a:avLst/>
          </a:prstGeom>
          <a:noFill/>
        </p:spPr>
        <p:txBody>
          <a:bodyPr wrap="square" rtlCol="0">
            <a:spAutoFit/>
          </a:bodyPr>
          <a:lstStyle/>
          <a:p>
            <a:r>
              <a:rPr lang="en-US" sz="2800" dirty="0" smtClean="0">
                <a:solidFill>
                  <a:srgbClr val="7030A0"/>
                </a:solidFill>
              </a:rPr>
              <a:t>Cool colors give </a:t>
            </a:r>
            <a:r>
              <a:rPr lang="en-US" sz="2800" dirty="0">
                <a:solidFill>
                  <a:srgbClr val="7030A0"/>
                </a:solidFill>
              </a:rPr>
              <a:t>an impression of calm, and create a soothing impression.</a:t>
            </a:r>
            <a:endParaRPr lang="en-US" dirty="0">
              <a:solidFill>
                <a:srgbClr val="7030A0"/>
              </a:solidFill>
              <a:latin typeface="Calibri" charset="0"/>
              <a:ea typeface="Calibri" charset="0"/>
              <a:cs typeface="Times New Roman" charset="0"/>
            </a:endParaRPr>
          </a:p>
        </p:txBody>
      </p:sp>
    </p:spTree>
    <p:extLst>
      <p:ext uri="{BB962C8B-B14F-4D97-AF65-F5344CB8AC3E}">
        <p14:creationId xmlns:p14="http://schemas.microsoft.com/office/powerpoint/2010/main" val="10518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28" y="57512"/>
            <a:ext cx="2848860" cy="1325563"/>
          </a:xfrm>
        </p:spPr>
        <p:txBody>
          <a:bodyPr>
            <a:noAutofit/>
          </a:bodyPr>
          <a:lstStyle/>
          <a:p>
            <a:r>
              <a:rPr lang="en-US" sz="5400" b="1" dirty="0" smtClean="0">
                <a:solidFill>
                  <a:srgbClr val="7030A0"/>
                </a:solidFill>
              </a:rPr>
              <a:t>Schemes</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6989769"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3" name="Table 2"/>
          <p:cNvGraphicFramePr>
            <a:graphicFrameLocks noGrp="1"/>
          </p:cNvGraphicFramePr>
          <p:nvPr>
            <p:extLst>
              <p:ext uri="{D42A27DB-BD31-4B8C-83A1-F6EECF244321}">
                <p14:modId xmlns:p14="http://schemas.microsoft.com/office/powerpoint/2010/main" val="1423545866"/>
              </p:ext>
            </p:extLst>
          </p:nvPr>
        </p:nvGraphicFramePr>
        <p:xfrm>
          <a:off x="369828" y="1645920"/>
          <a:ext cx="11389355" cy="4297680"/>
        </p:xfrm>
        <a:graphic>
          <a:graphicData uri="http://schemas.openxmlformats.org/drawingml/2006/table">
            <a:tbl>
              <a:tblPr firstRow="1" firstCol="1" bandRow="1"/>
              <a:tblGrid>
                <a:gridCol w="3470652"/>
                <a:gridCol w="3858768"/>
                <a:gridCol w="4059935"/>
              </a:tblGrid>
              <a:tr h="4297680">
                <a:tc>
                  <a:txBody>
                    <a:bodyPr/>
                    <a:lstStyle/>
                    <a:p>
                      <a:pPr marL="0" marR="0" algn="l">
                        <a:spcBef>
                          <a:spcPts val="0"/>
                        </a:spcBef>
                        <a:spcAft>
                          <a:spcPts val="0"/>
                        </a:spcAft>
                      </a:pPr>
                      <a:r>
                        <a:rPr lang="en-US" sz="4400" dirty="0" smtClean="0">
                          <a:solidFill>
                            <a:srgbClr val="7030A0"/>
                          </a:solidFill>
                          <a:effectLst/>
                          <a:latin typeface="Calibri" charset="0"/>
                          <a:ea typeface="Calibri" charset="0"/>
                          <a:cs typeface="Times New Roman" charset="0"/>
                        </a:rPr>
                        <a:t>      Warm</a:t>
                      </a:r>
                      <a:endParaRPr lang="en-US" sz="4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smtClean="0">
                          <a:solidFill>
                            <a:srgbClr val="7030A0"/>
                          </a:solidFill>
                          <a:effectLst/>
                          <a:latin typeface="Calibri" charset="0"/>
                          <a:ea typeface="Calibri" charset="0"/>
                          <a:cs typeface="Times New Roman" charset="0"/>
                        </a:rPr>
                        <a:t> </a:t>
                      </a:r>
                      <a:endParaRPr lang="en-US" sz="1200" dirty="0" smtClean="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772400" y="1773936"/>
            <a:ext cx="3785616"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grpSp>
        <p:nvGrpSpPr>
          <p:cNvPr id="9" name="Group 8"/>
          <p:cNvGrpSpPr/>
          <p:nvPr/>
        </p:nvGrpSpPr>
        <p:grpSpPr>
          <a:xfrm>
            <a:off x="369828" y="2404657"/>
            <a:ext cx="3360924" cy="3319487"/>
            <a:chOff x="369828" y="2404657"/>
            <a:chExt cx="3360924" cy="3319487"/>
          </a:xfrm>
        </p:grpSpPr>
        <p:pic>
          <p:nvPicPr>
            <p:cNvPr id="6" name="Picture 5"/>
            <p:cNvPicPr>
              <a:picLocks noChangeAspect="1"/>
            </p:cNvPicPr>
            <p:nvPr/>
          </p:nvPicPr>
          <p:blipFill>
            <a:blip r:embed="rId3"/>
            <a:stretch>
              <a:fillRect/>
            </a:stretch>
          </p:blipFill>
          <p:spPr>
            <a:xfrm>
              <a:off x="369828" y="2404657"/>
              <a:ext cx="3360924" cy="3311499"/>
            </a:xfrm>
            <a:prstGeom prst="rect">
              <a:avLst/>
            </a:prstGeom>
          </p:spPr>
        </p:pic>
        <p:sp>
          <p:nvSpPr>
            <p:cNvPr id="8" name="Freeform 7"/>
            <p:cNvSpPr/>
            <p:nvPr/>
          </p:nvSpPr>
          <p:spPr>
            <a:xfrm>
              <a:off x="1005840" y="3017520"/>
              <a:ext cx="2560320" cy="2706624"/>
            </a:xfrm>
            <a:custGeom>
              <a:avLst/>
              <a:gdLst>
                <a:gd name="connsiteX0" fmla="*/ 0 w 2560320"/>
                <a:gd name="connsiteY0" fmla="*/ 2395728 h 2706624"/>
                <a:gd name="connsiteX1" fmla="*/ 2157984 w 2560320"/>
                <a:gd name="connsiteY1" fmla="*/ 0 h 2706624"/>
                <a:gd name="connsiteX2" fmla="*/ 2560320 w 2560320"/>
                <a:gd name="connsiteY2" fmla="*/ 621792 h 2706624"/>
                <a:gd name="connsiteX3" fmla="*/ 2560320 w 2560320"/>
                <a:gd name="connsiteY3" fmla="*/ 1225296 h 2706624"/>
                <a:gd name="connsiteX4" fmla="*/ 2523744 w 2560320"/>
                <a:gd name="connsiteY4" fmla="*/ 2231136 h 2706624"/>
                <a:gd name="connsiteX5" fmla="*/ 2121408 w 2560320"/>
                <a:gd name="connsiteY5" fmla="*/ 2432304 h 2706624"/>
                <a:gd name="connsiteX6" fmla="*/ 1353312 w 2560320"/>
                <a:gd name="connsiteY6" fmla="*/ 2670048 h 2706624"/>
                <a:gd name="connsiteX7" fmla="*/ 694944 w 2560320"/>
                <a:gd name="connsiteY7" fmla="*/ 2706624 h 2706624"/>
                <a:gd name="connsiteX8" fmla="*/ 0 w 2560320"/>
                <a:gd name="connsiteY8" fmla="*/ 2395728 h 27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320" h="2706624">
                  <a:moveTo>
                    <a:pt x="0" y="2395728"/>
                  </a:moveTo>
                  <a:lnTo>
                    <a:pt x="2157984" y="0"/>
                  </a:lnTo>
                  <a:lnTo>
                    <a:pt x="2560320" y="621792"/>
                  </a:lnTo>
                  <a:lnTo>
                    <a:pt x="2560320" y="1225296"/>
                  </a:lnTo>
                  <a:lnTo>
                    <a:pt x="2523744" y="2231136"/>
                  </a:lnTo>
                  <a:lnTo>
                    <a:pt x="2121408" y="2432304"/>
                  </a:lnTo>
                  <a:lnTo>
                    <a:pt x="1353312" y="2670048"/>
                  </a:lnTo>
                  <a:lnTo>
                    <a:pt x="694944" y="2706624"/>
                  </a:lnTo>
                  <a:lnTo>
                    <a:pt x="0" y="239572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stretch>
            <a:fillRect/>
          </a:stretch>
        </p:blipFill>
        <p:spPr>
          <a:xfrm>
            <a:off x="8160206" y="3017520"/>
            <a:ext cx="3397810" cy="2505456"/>
          </a:xfrm>
          <a:prstGeom prst="rect">
            <a:avLst/>
          </a:prstGeom>
        </p:spPr>
      </p:pic>
      <p:sp>
        <p:nvSpPr>
          <p:cNvPr id="11" name="TextBox 10"/>
          <p:cNvSpPr txBox="1"/>
          <p:nvPr/>
        </p:nvSpPr>
        <p:spPr>
          <a:xfrm>
            <a:off x="4054660" y="2235601"/>
            <a:ext cx="3393831" cy="2554545"/>
          </a:xfrm>
          <a:prstGeom prst="rect">
            <a:avLst/>
          </a:prstGeom>
          <a:noFill/>
        </p:spPr>
        <p:txBody>
          <a:bodyPr wrap="square" rtlCol="0">
            <a:spAutoFit/>
          </a:bodyPr>
          <a:lstStyle/>
          <a:p>
            <a:r>
              <a:rPr lang="en-US" sz="3200" dirty="0" smtClean="0">
                <a:solidFill>
                  <a:srgbClr val="7030A0"/>
                </a:solidFill>
              </a:rPr>
              <a:t>Warm colors are vivid and energetic, and tend to advance in space.</a:t>
            </a:r>
            <a:endParaRPr lang="en-US" sz="2000" dirty="0">
              <a:solidFill>
                <a:srgbClr val="7030A0"/>
              </a:solidFill>
              <a:latin typeface="Calibri" charset="0"/>
              <a:ea typeface="Calibri" charset="0"/>
              <a:cs typeface="Times New Roman" charset="0"/>
            </a:endParaRPr>
          </a:p>
        </p:txBody>
      </p:sp>
    </p:spTree>
    <p:extLst>
      <p:ext uri="{BB962C8B-B14F-4D97-AF65-F5344CB8AC3E}">
        <p14:creationId xmlns:p14="http://schemas.microsoft.com/office/powerpoint/2010/main" val="198853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067;p40"/>
          <p:cNvPicPr preferRelativeResize="0"/>
          <p:nvPr/>
        </p:nvPicPr>
        <p:blipFill>
          <a:blip r:embed="rId2">
            <a:alphaModFix/>
          </a:blip>
          <a:stretch>
            <a:fillRect/>
          </a:stretch>
        </p:blipFill>
        <p:spPr>
          <a:xfrm rot="5400000">
            <a:off x="5920630" y="-4518770"/>
            <a:ext cx="244064" cy="10146795"/>
          </a:xfrm>
          <a:prstGeom prst="rect">
            <a:avLst/>
          </a:prstGeom>
          <a:gradFill>
            <a:gsLst>
              <a:gs pos="0">
                <a:srgbClr val="D5B2FF"/>
              </a:gs>
              <a:gs pos="100000">
                <a:srgbClr val="7030A0"/>
              </a:gs>
            </a:gsLst>
            <a:path path="circle">
              <a:fillToRect l="50000" t="50000" r="50000" b="50000"/>
            </a:path>
          </a:gradFill>
          <a:ln>
            <a:noFill/>
          </a:ln>
        </p:spPr>
      </p:pic>
      <p:sp>
        <p:nvSpPr>
          <p:cNvPr id="5" name="Text Box 3"/>
          <p:cNvSpPr txBox="1"/>
          <p:nvPr/>
        </p:nvSpPr>
        <p:spPr>
          <a:xfrm>
            <a:off x="475488" y="1033345"/>
            <a:ext cx="4901184" cy="3522818"/>
          </a:xfrm>
          <a:prstGeom prst="rect">
            <a:avLst/>
          </a:prstGeom>
          <a:noFill/>
          <a:ln>
            <a:solidFill>
              <a:srgbClr val="7030A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solidFill>
                  <a:srgbClr val="7030A0"/>
                </a:solidFill>
                <a:effectLst/>
                <a:ea typeface="Calibri" charset="0"/>
                <a:cs typeface="Times New Roman" charset="0"/>
              </a:rPr>
              <a:t>What is a color wheel?</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376672" y="554626"/>
            <a:ext cx="6217920" cy="6047341"/>
          </a:xfrm>
          <a:prstGeom prst="rect">
            <a:avLst/>
          </a:prstGeom>
        </p:spPr>
      </p:pic>
      <p:grpSp>
        <p:nvGrpSpPr>
          <p:cNvPr id="9" name="Group 8"/>
          <p:cNvGrpSpPr/>
          <p:nvPr/>
        </p:nvGrpSpPr>
        <p:grpSpPr>
          <a:xfrm>
            <a:off x="274320" y="4840515"/>
            <a:ext cx="5760029" cy="1200329"/>
            <a:chOff x="274320" y="4840515"/>
            <a:chExt cx="5760029" cy="1200329"/>
          </a:xfrm>
        </p:grpSpPr>
        <p:sp>
          <p:nvSpPr>
            <p:cNvPr id="2" name="TextBox 1"/>
            <p:cNvSpPr txBox="1"/>
            <p:nvPr/>
          </p:nvSpPr>
          <p:spPr>
            <a:xfrm>
              <a:off x="274320" y="4840515"/>
              <a:ext cx="4974336" cy="1200329"/>
            </a:xfrm>
            <a:prstGeom prst="rect">
              <a:avLst/>
            </a:prstGeom>
            <a:noFill/>
            <a:ln w="19050">
              <a:solidFill>
                <a:srgbClr val="FF0000"/>
              </a:solidFill>
            </a:ln>
          </p:spPr>
          <p:txBody>
            <a:bodyPr wrap="square" rtlCol="0">
              <a:spAutoFit/>
            </a:bodyPr>
            <a:lstStyle/>
            <a:p>
              <a:r>
                <a:rPr lang="en-US" dirty="0" smtClean="0"/>
                <a:t>Color in the color wheel by using just primary color pencils. You will be mixing the primary colors to create all of the other colors. This is best done by doing layers of colors on top of each other.</a:t>
              </a:r>
              <a:endParaRPr lang="en-US" dirty="0"/>
            </a:p>
          </p:txBody>
        </p:sp>
        <p:sp>
          <p:nvSpPr>
            <p:cNvPr id="8" name="Up Arrow 7"/>
            <p:cNvSpPr/>
            <p:nvPr/>
          </p:nvSpPr>
          <p:spPr>
            <a:xfrm rot="3223699" flipH="1">
              <a:off x="5370858" y="5121706"/>
              <a:ext cx="348574"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90371" y="3355834"/>
            <a:ext cx="4342233" cy="1200329"/>
          </a:xfrm>
          <a:prstGeom prst="rect">
            <a:avLst/>
          </a:prstGeom>
          <a:noFill/>
        </p:spPr>
        <p:txBody>
          <a:bodyPr wrap="square" rtlCol="0">
            <a:spAutoFit/>
          </a:bodyPr>
          <a:lstStyle/>
          <a:p>
            <a:r>
              <a:rPr lang="en-US" sz="2400" dirty="0" smtClean="0">
                <a:solidFill>
                  <a:srgbClr val="7030A0"/>
                </a:solidFill>
              </a:rPr>
              <a:t>A tool used by artist to plan how colors will be used in their artwork.</a:t>
            </a:r>
            <a:endParaRPr lang="en-US" sz="2400" dirty="0">
              <a:solidFill>
                <a:srgbClr val="7030A0"/>
              </a:solidFill>
            </a:endParaRPr>
          </a:p>
        </p:txBody>
      </p:sp>
      <p:sp>
        <p:nvSpPr>
          <p:cNvPr id="11" name="TextBox 10"/>
          <p:cNvSpPr txBox="1"/>
          <p:nvPr/>
        </p:nvSpPr>
        <p:spPr>
          <a:xfrm>
            <a:off x="640219" y="1786174"/>
            <a:ext cx="4736453" cy="1569660"/>
          </a:xfrm>
          <a:prstGeom prst="rect">
            <a:avLst/>
          </a:prstGeom>
          <a:noFill/>
        </p:spPr>
        <p:txBody>
          <a:bodyPr wrap="square" rtlCol="0">
            <a:spAutoFit/>
          </a:bodyPr>
          <a:lstStyle/>
          <a:p>
            <a:r>
              <a:rPr lang="en-US" sz="2400" dirty="0" smtClean="0">
                <a:solidFill>
                  <a:srgbClr val="7030A0"/>
                </a:solidFill>
              </a:rPr>
              <a:t>The color wheel is </a:t>
            </a:r>
            <a:r>
              <a:rPr lang="en-US" sz="2400" dirty="0">
                <a:solidFill>
                  <a:srgbClr val="7030A0"/>
                </a:solidFill>
              </a:rPr>
              <a:t>a visual representation of colors arranged according to their chromatic </a:t>
            </a:r>
            <a:r>
              <a:rPr lang="en-US" sz="2400" dirty="0" smtClean="0">
                <a:solidFill>
                  <a:srgbClr val="7030A0"/>
                </a:solidFill>
              </a:rPr>
              <a:t>relationship.</a:t>
            </a:r>
            <a:endParaRPr lang="en-US" sz="2400" dirty="0">
              <a:solidFill>
                <a:srgbClr val="7030A0"/>
              </a:solidFill>
            </a:endParaRPr>
          </a:p>
        </p:txBody>
      </p:sp>
    </p:spTree>
    <p:extLst>
      <p:ext uri="{BB962C8B-B14F-4D97-AF65-F5344CB8AC3E}">
        <p14:creationId xmlns:p14="http://schemas.microsoft.com/office/powerpoint/2010/main" val="19540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573" y="707564"/>
            <a:ext cx="8779782" cy="1001894"/>
          </a:xfrm>
        </p:spPr>
        <p:txBody>
          <a:bodyPr>
            <a:noAutofit/>
          </a:bodyPr>
          <a:lstStyle/>
          <a:p>
            <a:r>
              <a:rPr lang="en-US" sz="9600" b="1" dirty="0" smtClean="0">
                <a:solidFill>
                  <a:srgbClr val="7030A0"/>
                </a:solidFill>
              </a:rPr>
              <a:t>COLOR</a:t>
            </a:r>
            <a:endParaRPr lang="en-US" sz="9600" b="1" dirty="0">
              <a:solidFill>
                <a:srgbClr val="7030A0"/>
              </a:solidFill>
            </a:endParaRPr>
          </a:p>
        </p:txBody>
      </p:sp>
      <p:grpSp>
        <p:nvGrpSpPr>
          <p:cNvPr id="34" name="Google Shape;1065;p40"/>
          <p:cNvGrpSpPr/>
          <p:nvPr/>
        </p:nvGrpSpPr>
        <p:grpSpPr>
          <a:xfrm>
            <a:off x="249445" y="373468"/>
            <a:ext cx="526100" cy="4269202"/>
            <a:chOff x="3663063" y="152400"/>
            <a:chExt cx="318597" cy="4838699"/>
          </a:xfrm>
          <a:gradFill>
            <a:gsLst>
              <a:gs pos="0">
                <a:srgbClr val="D5B2FF"/>
              </a:gs>
              <a:gs pos="100000">
                <a:srgbClr val="7030A0"/>
              </a:gs>
            </a:gsLst>
            <a:path path="circle">
              <a:fillToRect l="50000" t="50000" r="50000" b="50000"/>
            </a:path>
          </a:gradFill>
        </p:grpSpPr>
        <p:sp>
          <p:nvSpPr>
            <p:cNvPr id="35" name="Google Shape;1066;p4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 name="Google Shape;1067;p40"/>
            <p:cNvPicPr preferRelativeResize="0"/>
            <p:nvPr/>
          </p:nvPicPr>
          <p:blipFill>
            <a:blip r:embed="rId2">
              <a:alphaModFix/>
            </a:blip>
            <a:stretch>
              <a:fillRect/>
            </a:stretch>
          </p:blipFill>
          <p:spPr>
            <a:xfrm>
              <a:off x="3663063" y="152400"/>
              <a:ext cx="318597" cy="4838699"/>
            </a:xfrm>
            <a:prstGeom prst="rect">
              <a:avLst/>
            </a:prstGeom>
            <a:grpFill/>
            <a:ln>
              <a:noFill/>
            </a:ln>
          </p:spPr>
        </p:pic>
      </p:grpSp>
      <p:pic>
        <p:nvPicPr>
          <p:cNvPr id="37" name="Google Shape;1067;p40"/>
          <p:cNvPicPr preferRelativeResize="0"/>
          <p:nvPr/>
        </p:nvPicPr>
        <p:blipFill>
          <a:blip r:embed="rId2">
            <a:alphaModFix/>
          </a:blip>
          <a:stretch>
            <a:fillRect/>
          </a:stretch>
        </p:blipFill>
        <p:spPr>
          <a:xfrm>
            <a:off x="2152018" y="2146072"/>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38" name="Google Shape;1067;p40"/>
          <p:cNvPicPr preferRelativeResize="0"/>
          <p:nvPr/>
        </p:nvPicPr>
        <p:blipFill>
          <a:blip r:embed="rId2">
            <a:alphaModFix/>
          </a:blip>
          <a:stretch>
            <a:fillRect/>
          </a:stretch>
        </p:blipFill>
        <p:spPr>
          <a:xfrm>
            <a:off x="1685552" y="1654037"/>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39" name="Google Shape;1067;p40"/>
          <p:cNvPicPr preferRelativeResize="0"/>
          <p:nvPr/>
        </p:nvPicPr>
        <p:blipFill>
          <a:blip r:embed="rId2">
            <a:alphaModFix/>
          </a:blip>
          <a:stretch>
            <a:fillRect/>
          </a:stretch>
        </p:blipFill>
        <p:spPr>
          <a:xfrm>
            <a:off x="740959" y="68738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0" name="Google Shape;1067;p40"/>
          <p:cNvPicPr preferRelativeResize="0"/>
          <p:nvPr/>
        </p:nvPicPr>
        <p:blipFill>
          <a:blip r:embed="rId2">
            <a:alphaModFix/>
          </a:blip>
          <a:stretch>
            <a:fillRect/>
          </a:stretch>
        </p:blipFill>
        <p:spPr>
          <a:xfrm>
            <a:off x="1232473" y="1162002"/>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1" name="Google Shape;1067;p40"/>
          <p:cNvPicPr preferRelativeResize="0"/>
          <p:nvPr/>
        </p:nvPicPr>
        <p:blipFill>
          <a:blip r:embed="rId2">
            <a:alphaModFix/>
          </a:blip>
          <a:stretch>
            <a:fillRect/>
          </a:stretch>
        </p:blipFill>
        <p:spPr>
          <a:xfrm>
            <a:off x="3132387" y="2979534"/>
            <a:ext cx="446447" cy="3903851"/>
          </a:xfrm>
          <a:prstGeom prst="rect">
            <a:avLst/>
          </a:prstGeom>
          <a:gradFill>
            <a:gsLst>
              <a:gs pos="0">
                <a:srgbClr val="D5B2FF"/>
              </a:gs>
              <a:gs pos="100000">
                <a:srgbClr val="7030A0"/>
              </a:gs>
            </a:gsLst>
            <a:path path="circle">
              <a:fillToRect l="50000" t="50000" r="50000" b="50000"/>
            </a:path>
          </a:gradFill>
          <a:ln>
            <a:noFill/>
          </a:ln>
        </p:spPr>
      </p:pic>
      <p:pic>
        <p:nvPicPr>
          <p:cNvPr id="42" name="Google Shape;1067;p40"/>
          <p:cNvPicPr preferRelativeResize="0"/>
          <p:nvPr/>
        </p:nvPicPr>
        <p:blipFill>
          <a:blip r:embed="rId2">
            <a:alphaModFix/>
          </a:blip>
          <a:stretch>
            <a:fillRect/>
          </a:stretch>
        </p:blipFill>
        <p:spPr>
          <a:xfrm>
            <a:off x="2632193" y="2614183"/>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3" name="Google Shape;1067;p40"/>
          <p:cNvPicPr preferRelativeResize="0"/>
          <p:nvPr/>
        </p:nvPicPr>
        <p:blipFill>
          <a:blip r:embed="rId2">
            <a:alphaModFix/>
          </a:blip>
          <a:stretch>
            <a:fillRect/>
          </a:stretch>
        </p:blipFill>
        <p:spPr>
          <a:xfrm>
            <a:off x="8846815" y="2979534"/>
            <a:ext cx="500954" cy="3878466"/>
          </a:xfrm>
          <a:prstGeom prst="rect">
            <a:avLst/>
          </a:prstGeom>
          <a:gradFill>
            <a:gsLst>
              <a:gs pos="0">
                <a:srgbClr val="D5B2FF"/>
              </a:gs>
              <a:gs pos="100000">
                <a:srgbClr val="7030A0"/>
              </a:gs>
            </a:gsLst>
            <a:path path="circle">
              <a:fillToRect l="50000" t="50000" r="50000" b="50000"/>
            </a:path>
          </a:gradFill>
          <a:ln>
            <a:noFill/>
          </a:ln>
        </p:spPr>
      </p:pic>
      <p:pic>
        <p:nvPicPr>
          <p:cNvPr id="44" name="Google Shape;1067;p40"/>
          <p:cNvPicPr preferRelativeResize="0"/>
          <p:nvPr/>
        </p:nvPicPr>
        <p:blipFill>
          <a:blip r:embed="rId2">
            <a:alphaModFix/>
          </a:blip>
          <a:stretch>
            <a:fillRect/>
          </a:stretch>
        </p:blipFill>
        <p:spPr>
          <a:xfrm>
            <a:off x="9313281" y="2588798"/>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5" name="Google Shape;1067;p40"/>
          <p:cNvPicPr preferRelativeResize="0"/>
          <p:nvPr/>
        </p:nvPicPr>
        <p:blipFill>
          <a:blip r:embed="rId2">
            <a:alphaModFix/>
          </a:blip>
          <a:stretch>
            <a:fillRect/>
          </a:stretch>
        </p:blipFill>
        <p:spPr>
          <a:xfrm>
            <a:off x="9739289" y="193086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6" name="Google Shape;1067;p40"/>
          <p:cNvPicPr preferRelativeResize="0"/>
          <p:nvPr/>
        </p:nvPicPr>
        <p:blipFill>
          <a:blip r:embed="rId2">
            <a:alphaModFix/>
          </a:blip>
          <a:stretch>
            <a:fillRect/>
          </a:stretch>
        </p:blipFill>
        <p:spPr>
          <a:xfrm>
            <a:off x="10174137" y="1592668"/>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7" name="Google Shape;1067;p40"/>
          <p:cNvPicPr preferRelativeResize="0"/>
          <p:nvPr/>
        </p:nvPicPr>
        <p:blipFill>
          <a:blip r:embed="rId2">
            <a:alphaModFix/>
          </a:blip>
          <a:stretch>
            <a:fillRect/>
          </a:stretch>
        </p:blipFill>
        <p:spPr>
          <a:xfrm>
            <a:off x="10601881" y="1049667"/>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8" name="Google Shape;1067;p40"/>
          <p:cNvPicPr preferRelativeResize="0"/>
          <p:nvPr/>
        </p:nvPicPr>
        <p:blipFill>
          <a:blip r:embed="rId2">
            <a:alphaModFix/>
          </a:blip>
          <a:stretch>
            <a:fillRect/>
          </a:stretch>
        </p:blipFill>
        <p:spPr>
          <a:xfrm>
            <a:off x="10983404" y="68738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9" name="Google Shape;1067;p40"/>
          <p:cNvPicPr preferRelativeResize="0"/>
          <p:nvPr/>
        </p:nvPicPr>
        <p:blipFill>
          <a:blip r:embed="rId2">
            <a:alphaModFix/>
          </a:blip>
          <a:stretch>
            <a:fillRect/>
          </a:stretch>
        </p:blipFill>
        <p:spPr>
          <a:xfrm>
            <a:off x="11457369" y="348792"/>
            <a:ext cx="526100" cy="4269202"/>
          </a:xfrm>
          <a:prstGeom prst="rect">
            <a:avLst/>
          </a:prstGeom>
          <a:gradFill>
            <a:gsLst>
              <a:gs pos="0">
                <a:srgbClr val="D5B2FF"/>
              </a:gs>
              <a:gs pos="100000">
                <a:srgbClr val="7030A0"/>
              </a:gs>
            </a:gsLst>
            <a:path path="circle">
              <a:fillToRect l="50000" t="50000" r="50000" b="50000"/>
            </a:path>
          </a:gradFill>
          <a:ln>
            <a:noFill/>
          </a:ln>
        </p:spPr>
      </p:pic>
      <p:sp>
        <p:nvSpPr>
          <p:cNvPr id="4" name="Rectangle 3"/>
          <p:cNvSpPr/>
          <p:nvPr/>
        </p:nvSpPr>
        <p:spPr>
          <a:xfrm>
            <a:off x="3875193" y="1816005"/>
            <a:ext cx="4519429" cy="3970318"/>
          </a:xfrm>
          <a:prstGeom prst="rect">
            <a:avLst/>
          </a:prstGeom>
        </p:spPr>
        <p:txBody>
          <a:bodyPr wrap="square">
            <a:spAutoFit/>
          </a:bodyPr>
          <a:lstStyle/>
          <a:p>
            <a:r>
              <a:rPr lang="en-US" sz="2800" b="1" dirty="0" smtClean="0">
                <a:solidFill>
                  <a:srgbClr val="7030A0"/>
                </a:solidFill>
              </a:rPr>
              <a:t>You have now finished your written part of the Cornell notes on COLOR.</a:t>
            </a:r>
          </a:p>
          <a:p>
            <a:r>
              <a:rPr lang="en-US" sz="2800" b="1" dirty="0" smtClean="0">
                <a:solidFill>
                  <a:srgbClr val="7030A0"/>
                </a:solidFill>
              </a:rPr>
              <a:t>Now you need to add your own illustrations to help you remember the notes.</a:t>
            </a:r>
          </a:p>
          <a:p>
            <a:r>
              <a:rPr lang="en-US" sz="2800" b="1" dirty="0" smtClean="0">
                <a:solidFill>
                  <a:srgbClr val="7030A0"/>
                </a:solidFill>
              </a:rPr>
              <a:t>When finished, turn in your paper or upload your work into Focus for grading! </a:t>
            </a:r>
            <a:endParaRPr lang="en-US" sz="2800" b="1" dirty="0">
              <a:solidFill>
                <a:srgbClr val="7030A0"/>
              </a:solidFill>
            </a:endParaRPr>
          </a:p>
        </p:txBody>
      </p:sp>
    </p:spTree>
    <p:extLst>
      <p:ext uri="{BB962C8B-B14F-4D97-AF65-F5344CB8AC3E}">
        <p14:creationId xmlns:p14="http://schemas.microsoft.com/office/powerpoint/2010/main" val="371494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868111" y="2979534"/>
            <a:ext cx="4695537" cy="2149156"/>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603551" y="157264"/>
            <a:ext cx="9144000" cy="2210901"/>
          </a:xfrm>
        </p:spPr>
        <p:txBody>
          <a:bodyPr>
            <a:noAutofit/>
          </a:bodyPr>
          <a:lstStyle/>
          <a:p>
            <a:r>
              <a:rPr lang="en-US" sz="4400" dirty="0" smtClean="0"/>
              <a:t>You will be using your </a:t>
            </a:r>
            <a:br>
              <a:rPr lang="en-US" sz="4400" dirty="0" smtClean="0"/>
            </a:br>
            <a:r>
              <a:rPr lang="en-US" sz="4400" dirty="0" smtClean="0"/>
              <a:t>“Color notes” worksheet to take notes from this presentation</a:t>
            </a:r>
            <a:endParaRPr lang="en-US" sz="4400" b="1" dirty="0">
              <a:solidFill>
                <a:srgbClr val="7030A0"/>
              </a:solidFill>
            </a:endParaRPr>
          </a:p>
        </p:txBody>
      </p:sp>
      <p:sp>
        <p:nvSpPr>
          <p:cNvPr id="3" name="Subtitle 2"/>
          <p:cNvSpPr>
            <a:spLocks noGrp="1"/>
          </p:cNvSpPr>
          <p:nvPr>
            <p:ph type="subTitle" idx="1"/>
          </p:nvPr>
        </p:nvSpPr>
        <p:spPr>
          <a:xfrm>
            <a:off x="4006578" y="3212365"/>
            <a:ext cx="4458714" cy="1655762"/>
          </a:xfrm>
        </p:spPr>
        <p:txBody>
          <a:bodyPr>
            <a:normAutofit lnSpcReduction="10000"/>
          </a:bodyPr>
          <a:lstStyle/>
          <a:p>
            <a:r>
              <a:rPr lang="en-US" b="1" u="sng" dirty="0" smtClean="0">
                <a:solidFill>
                  <a:schemeClr val="tx1"/>
                </a:solidFill>
              </a:rPr>
              <a:t>YOU MUST USE the same COLOR PENCIL or color gel pen you used </a:t>
            </a:r>
            <a:r>
              <a:rPr lang="en-US" b="1" u="sng" dirty="0" smtClean="0"/>
              <a:t>for the term Color in your Elements of Art worksheet</a:t>
            </a:r>
            <a:r>
              <a:rPr lang="en-US" b="1" u="sng" dirty="0" smtClean="0">
                <a:solidFill>
                  <a:schemeClr val="tx1"/>
                </a:solidFill>
              </a:rPr>
              <a:t> for these notes.</a:t>
            </a:r>
          </a:p>
          <a:p>
            <a:endParaRPr lang="en-US" dirty="0"/>
          </a:p>
        </p:txBody>
      </p:sp>
      <p:grpSp>
        <p:nvGrpSpPr>
          <p:cNvPr id="34" name="Google Shape;1065;p40"/>
          <p:cNvGrpSpPr/>
          <p:nvPr/>
        </p:nvGrpSpPr>
        <p:grpSpPr>
          <a:xfrm>
            <a:off x="249445" y="373468"/>
            <a:ext cx="526100" cy="4269202"/>
            <a:chOff x="3663063" y="152400"/>
            <a:chExt cx="318597" cy="4838699"/>
          </a:xfrm>
          <a:gradFill>
            <a:gsLst>
              <a:gs pos="0">
                <a:srgbClr val="D5B2FF"/>
              </a:gs>
              <a:gs pos="100000">
                <a:srgbClr val="7030A0"/>
              </a:gs>
            </a:gsLst>
            <a:path path="circle">
              <a:fillToRect l="50000" t="50000" r="50000" b="50000"/>
            </a:path>
          </a:gradFill>
        </p:grpSpPr>
        <p:sp>
          <p:nvSpPr>
            <p:cNvPr id="35" name="Google Shape;1066;p4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 name="Google Shape;1067;p40"/>
            <p:cNvPicPr preferRelativeResize="0"/>
            <p:nvPr/>
          </p:nvPicPr>
          <p:blipFill>
            <a:blip r:embed="rId2">
              <a:alphaModFix/>
            </a:blip>
            <a:stretch>
              <a:fillRect/>
            </a:stretch>
          </p:blipFill>
          <p:spPr>
            <a:xfrm>
              <a:off x="3663063" y="152400"/>
              <a:ext cx="318597" cy="4838699"/>
            </a:xfrm>
            <a:prstGeom prst="rect">
              <a:avLst/>
            </a:prstGeom>
            <a:grpFill/>
            <a:ln>
              <a:noFill/>
            </a:ln>
          </p:spPr>
        </p:pic>
      </p:grpSp>
      <p:pic>
        <p:nvPicPr>
          <p:cNvPr id="37" name="Google Shape;1067;p40"/>
          <p:cNvPicPr preferRelativeResize="0"/>
          <p:nvPr/>
        </p:nvPicPr>
        <p:blipFill>
          <a:blip r:embed="rId2">
            <a:alphaModFix/>
          </a:blip>
          <a:stretch>
            <a:fillRect/>
          </a:stretch>
        </p:blipFill>
        <p:spPr>
          <a:xfrm>
            <a:off x="2152018" y="2146072"/>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38" name="Google Shape;1067;p40"/>
          <p:cNvPicPr preferRelativeResize="0"/>
          <p:nvPr/>
        </p:nvPicPr>
        <p:blipFill>
          <a:blip r:embed="rId2">
            <a:alphaModFix/>
          </a:blip>
          <a:stretch>
            <a:fillRect/>
          </a:stretch>
        </p:blipFill>
        <p:spPr>
          <a:xfrm>
            <a:off x="1685552" y="1654037"/>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39" name="Google Shape;1067;p40"/>
          <p:cNvPicPr preferRelativeResize="0"/>
          <p:nvPr/>
        </p:nvPicPr>
        <p:blipFill>
          <a:blip r:embed="rId2">
            <a:alphaModFix/>
          </a:blip>
          <a:stretch>
            <a:fillRect/>
          </a:stretch>
        </p:blipFill>
        <p:spPr>
          <a:xfrm>
            <a:off x="740959" y="68738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0" name="Google Shape;1067;p40"/>
          <p:cNvPicPr preferRelativeResize="0"/>
          <p:nvPr/>
        </p:nvPicPr>
        <p:blipFill>
          <a:blip r:embed="rId2">
            <a:alphaModFix/>
          </a:blip>
          <a:stretch>
            <a:fillRect/>
          </a:stretch>
        </p:blipFill>
        <p:spPr>
          <a:xfrm>
            <a:off x="1232473" y="1162002"/>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1" name="Google Shape;1067;p40"/>
          <p:cNvPicPr preferRelativeResize="0"/>
          <p:nvPr/>
        </p:nvPicPr>
        <p:blipFill>
          <a:blip r:embed="rId2">
            <a:alphaModFix/>
          </a:blip>
          <a:stretch>
            <a:fillRect/>
          </a:stretch>
        </p:blipFill>
        <p:spPr>
          <a:xfrm>
            <a:off x="3132387" y="2979534"/>
            <a:ext cx="446447" cy="3903851"/>
          </a:xfrm>
          <a:prstGeom prst="rect">
            <a:avLst/>
          </a:prstGeom>
          <a:gradFill>
            <a:gsLst>
              <a:gs pos="0">
                <a:srgbClr val="D5B2FF"/>
              </a:gs>
              <a:gs pos="100000">
                <a:srgbClr val="7030A0"/>
              </a:gs>
            </a:gsLst>
            <a:path path="circle">
              <a:fillToRect l="50000" t="50000" r="50000" b="50000"/>
            </a:path>
          </a:gradFill>
          <a:ln>
            <a:noFill/>
          </a:ln>
        </p:spPr>
      </p:pic>
      <p:pic>
        <p:nvPicPr>
          <p:cNvPr id="42" name="Google Shape;1067;p40"/>
          <p:cNvPicPr preferRelativeResize="0"/>
          <p:nvPr/>
        </p:nvPicPr>
        <p:blipFill>
          <a:blip r:embed="rId2">
            <a:alphaModFix/>
          </a:blip>
          <a:stretch>
            <a:fillRect/>
          </a:stretch>
        </p:blipFill>
        <p:spPr>
          <a:xfrm>
            <a:off x="2632193" y="2614183"/>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3" name="Google Shape;1067;p40"/>
          <p:cNvPicPr preferRelativeResize="0"/>
          <p:nvPr/>
        </p:nvPicPr>
        <p:blipFill>
          <a:blip r:embed="rId2">
            <a:alphaModFix/>
          </a:blip>
          <a:stretch>
            <a:fillRect/>
          </a:stretch>
        </p:blipFill>
        <p:spPr>
          <a:xfrm>
            <a:off x="8846815" y="2979534"/>
            <a:ext cx="500954" cy="3878466"/>
          </a:xfrm>
          <a:prstGeom prst="rect">
            <a:avLst/>
          </a:prstGeom>
          <a:gradFill>
            <a:gsLst>
              <a:gs pos="0">
                <a:srgbClr val="D5B2FF"/>
              </a:gs>
              <a:gs pos="100000">
                <a:srgbClr val="7030A0"/>
              </a:gs>
            </a:gsLst>
            <a:path path="circle">
              <a:fillToRect l="50000" t="50000" r="50000" b="50000"/>
            </a:path>
          </a:gradFill>
          <a:ln>
            <a:noFill/>
          </a:ln>
        </p:spPr>
      </p:pic>
      <p:pic>
        <p:nvPicPr>
          <p:cNvPr id="44" name="Google Shape;1067;p40"/>
          <p:cNvPicPr preferRelativeResize="0"/>
          <p:nvPr/>
        </p:nvPicPr>
        <p:blipFill>
          <a:blip r:embed="rId2">
            <a:alphaModFix/>
          </a:blip>
          <a:stretch>
            <a:fillRect/>
          </a:stretch>
        </p:blipFill>
        <p:spPr>
          <a:xfrm>
            <a:off x="9313281" y="2588798"/>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5" name="Google Shape;1067;p40"/>
          <p:cNvPicPr preferRelativeResize="0"/>
          <p:nvPr/>
        </p:nvPicPr>
        <p:blipFill>
          <a:blip r:embed="rId2">
            <a:alphaModFix/>
          </a:blip>
          <a:stretch>
            <a:fillRect/>
          </a:stretch>
        </p:blipFill>
        <p:spPr>
          <a:xfrm>
            <a:off x="9739289" y="193086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6" name="Google Shape;1067;p40"/>
          <p:cNvPicPr preferRelativeResize="0"/>
          <p:nvPr/>
        </p:nvPicPr>
        <p:blipFill>
          <a:blip r:embed="rId2">
            <a:alphaModFix/>
          </a:blip>
          <a:stretch>
            <a:fillRect/>
          </a:stretch>
        </p:blipFill>
        <p:spPr>
          <a:xfrm>
            <a:off x="10174137" y="1592668"/>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7" name="Google Shape;1067;p40"/>
          <p:cNvPicPr preferRelativeResize="0"/>
          <p:nvPr/>
        </p:nvPicPr>
        <p:blipFill>
          <a:blip r:embed="rId2">
            <a:alphaModFix/>
          </a:blip>
          <a:stretch>
            <a:fillRect/>
          </a:stretch>
        </p:blipFill>
        <p:spPr>
          <a:xfrm>
            <a:off x="10601881" y="1049667"/>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8" name="Google Shape;1067;p40"/>
          <p:cNvPicPr preferRelativeResize="0"/>
          <p:nvPr/>
        </p:nvPicPr>
        <p:blipFill>
          <a:blip r:embed="rId2">
            <a:alphaModFix/>
          </a:blip>
          <a:stretch>
            <a:fillRect/>
          </a:stretch>
        </p:blipFill>
        <p:spPr>
          <a:xfrm>
            <a:off x="10983404" y="687385"/>
            <a:ext cx="526100" cy="4269202"/>
          </a:xfrm>
          <a:prstGeom prst="rect">
            <a:avLst/>
          </a:prstGeom>
          <a:gradFill>
            <a:gsLst>
              <a:gs pos="0">
                <a:srgbClr val="D5B2FF"/>
              </a:gs>
              <a:gs pos="100000">
                <a:srgbClr val="7030A0"/>
              </a:gs>
            </a:gsLst>
            <a:path path="circle">
              <a:fillToRect l="50000" t="50000" r="50000" b="50000"/>
            </a:path>
          </a:gradFill>
          <a:ln>
            <a:noFill/>
          </a:ln>
        </p:spPr>
      </p:pic>
      <p:pic>
        <p:nvPicPr>
          <p:cNvPr id="49" name="Google Shape;1067;p40"/>
          <p:cNvPicPr preferRelativeResize="0"/>
          <p:nvPr/>
        </p:nvPicPr>
        <p:blipFill>
          <a:blip r:embed="rId2">
            <a:alphaModFix/>
          </a:blip>
          <a:stretch>
            <a:fillRect/>
          </a:stretch>
        </p:blipFill>
        <p:spPr>
          <a:xfrm>
            <a:off x="11457369" y="348792"/>
            <a:ext cx="526100" cy="4269202"/>
          </a:xfrm>
          <a:prstGeom prst="rect">
            <a:avLst/>
          </a:prstGeom>
          <a:gradFill>
            <a:gsLst>
              <a:gs pos="0">
                <a:srgbClr val="D5B2FF"/>
              </a:gs>
              <a:gs pos="100000">
                <a:srgbClr val="7030A0"/>
              </a:gs>
            </a:gsLst>
            <a:path path="circle">
              <a:fillToRect l="50000" t="50000" r="50000" b="50000"/>
            </a:path>
          </a:gradFill>
          <a:ln>
            <a:noFill/>
          </a:ln>
        </p:spPr>
      </p:pic>
    </p:spTree>
    <p:extLst>
      <p:ext uri="{BB962C8B-B14F-4D97-AF65-F5344CB8AC3E}">
        <p14:creationId xmlns:p14="http://schemas.microsoft.com/office/powerpoint/2010/main" val="1999842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3"/>
            <a:ext cx="2558143" cy="1325563"/>
          </a:xfrm>
        </p:spPr>
        <p:txBody>
          <a:bodyPr>
            <a:normAutofit/>
          </a:bodyPr>
          <a:lstStyle/>
          <a:p>
            <a:r>
              <a:rPr lang="en-US" sz="5400" b="1" dirty="0" smtClean="0">
                <a:solidFill>
                  <a:srgbClr val="7030A0"/>
                </a:solidFill>
              </a:rPr>
              <a:t>GROUPS </a:t>
            </a:r>
            <a:endParaRPr lang="en-US" sz="54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7227509" y="-3185763"/>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5" name="Table 4"/>
          <p:cNvGraphicFramePr>
            <a:graphicFrameLocks noGrp="1"/>
          </p:cNvGraphicFramePr>
          <p:nvPr>
            <p:extLst>
              <p:ext uri="{D42A27DB-BD31-4B8C-83A1-F6EECF244321}">
                <p14:modId xmlns:p14="http://schemas.microsoft.com/office/powerpoint/2010/main" val="1502593442"/>
              </p:ext>
            </p:extLst>
          </p:nvPr>
        </p:nvGraphicFramePr>
        <p:xfrm>
          <a:off x="384048" y="1383070"/>
          <a:ext cx="11411712" cy="5109169"/>
        </p:xfrm>
        <a:graphic>
          <a:graphicData uri="http://schemas.openxmlformats.org/drawingml/2006/table">
            <a:tbl>
              <a:tblPr firstRow="1" firstCol="1" bandRow="1"/>
              <a:tblGrid>
                <a:gridCol w="3770182"/>
                <a:gridCol w="3770182"/>
                <a:gridCol w="3871348"/>
              </a:tblGrid>
              <a:tr h="389373">
                <a:tc rowSpan="3">
                  <a:txBody>
                    <a:bodyPr/>
                    <a:lstStyle/>
                    <a:p>
                      <a:pPr marL="0" marR="0">
                        <a:spcBef>
                          <a:spcPts val="0"/>
                        </a:spcBef>
                        <a:spcAft>
                          <a:spcPts val="0"/>
                        </a:spcAft>
                      </a:pPr>
                      <a:r>
                        <a:rPr lang="en-US" sz="2800" dirty="0">
                          <a:solidFill>
                            <a:srgbClr val="7030A0"/>
                          </a:solidFill>
                          <a:effectLst/>
                          <a:latin typeface="Calibri" charset="0"/>
                          <a:ea typeface="Calibri" charset="0"/>
                          <a:cs typeface="Times New Roman" charset="0"/>
                        </a:rPr>
                        <a:t>1</a:t>
                      </a:r>
                      <a:r>
                        <a:rPr lang="en-US" sz="2800" dirty="0" smtClean="0">
                          <a:solidFill>
                            <a:srgbClr val="7030A0"/>
                          </a:solidFill>
                          <a:effectLst/>
                          <a:latin typeface="Calibri" charset="0"/>
                          <a:ea typeface="Calibri" charset="0"/>
                          <a:cs typeface="Times New Roman" charset="0"/>
                        </a:rPr>
                        <a:t>.  </a:t>
                      </a:r>
                      <a:r>
                        <a:rPr lang="en-US" sz="2800" b="1" u="sng" dirty="0" smtClean="0">
                          <a:solidFill>
                            <a:srgbClr val="7030A0"/>
                          </a:solidFill>
                          <a:effectLst/>
                          <a:latin typeface="Calibri" charset="0"/>
                          <a:ea typeface="Calibri" charset="0"/>
                          <a:cs typeface="Times New Roman" charset="0"/>
                        </a:rPr>
                        <a:t>Primary</a:t>
                      </a:r>
                      <a:endParaRPr lang="en-US" sz="2800" b="1" u="sng" dirty="0">
                        <a:solidFill>
                          <a:srgbClr val="7030A0"/>
                        </a:solidFill>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9373">
                <a:tc vMerge="1">
                  <a:txBody>
                    <a:bodyPr/>
                    <a:lstStyle/>
                    <a:p>
                      <a:endParaRPr lang="en-US"/>
                    </a:p>
                  </a:txBody>
                  <a:tcPr/>
                </a:tc>
                <a:tc>
                  <a:txBody>
                    <a:bodyPr/>
                    <a:lstStyle/>
                    <a:p>
                      <a:pPr marL="0" marR="0">
                        <a:spcBef>
                          <a:spcPts val="0"/>
                        </a:spcBef>
                        <a:spcAft>
                          <a:spcPts val="0"/>
                        </a:spcAft>
                      </a:pP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rowSpan="3">
                  <a:txBody>
                    <a:bodyPr/>
                    <a:lstStyle/>
                    <a:p>
                      <a:pPr marL="0" marR="0">
                        <a:spcBef>
                          <a:spcPts val="0"/>
                        </a:spcBef>
                        <a:spcAft>
                          <a:spcPts val="0"/>
                        </a:spcAft>
                      </a:pPr>
                      <a:r>
                        <a:rPr lang="en-US" sz="2800" dirty="0" smtClean="0">
                          <a:solidFill>
                            <a:srgbClr val="7030A0"/>
                          </a:solidFill>
                          <a:effectLst/>
                          <a:latin typeface="Calibri" charset="0"/>
                          <a:ea typeface="Calibri" charset="0"/>
                          <a:cs typeface="Times New Roman" charset="0"/>
                        </a:rPr>
                        <a:t>2.</a:t>
                      </a:r>
                      <a:r>
                        <a:rPr lang="en-US" sz="2800" baseline="0" dirty="0" smtClean="0">
                          <a:solidFill>
                            <a:srgbClr val="7030A0"/>
                          </a:solidFill>
                          <a:effectLst/>
                          <a:latin typeface="Calibri" charset="0"/>
                          <a:ea typeface="Calibri" charset="0"/>
                          <a:cs typeface="Times New Roman" charset="0"/>
                        </a:rPr>
                        <a:t>  </a:t>
                      </a:r>
                      <a:r>
                        <a:rPr lang="en-US" sz="2800" b="1" u="sng" baseline="0" dirty="0" smtClean="0">
                          <a:solidFill>
                            <a:srgbClr val="7030A0"/>
                          </a:solidFill>
                          <a:effectLst/>
                          <a:latin typeface="Calibri" charset="0"/>
                          <a:ea typeface="Calibri" charset="0"/>
                          <a:cs typeface="Times New Roman" charset="0"/>
                        </a:rPr>
                        <a:t>Secondary</a:t>
                      </a:r>
                      <a:endParaRPr lang="en-US" sz="2800" b="1" u="sng" dirty="0">
                        <a:solidFill>
                          <a:srgbClr val="7030A0"/>
                        </a:solidFill>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9373">
                <a:tc vMerge="1">
                  <a:txBody>
                    <a:bodyPr/>
                    <a:lstStyle/>
                    <a:p>
                      <a:endParaRPr lang="en-US"/>
                    </a:p>
                  </a:txBody>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vMerge="1">
                  <a:txBody>
                    <a:bodyPr/>
                    <a:lstStyle/>
                    <a:p>
                      <a:endParaRPr lang="en-US"/>
                    </a:p>
                  </a:txBody>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rowSpan="6">
                  <a:txBody>
                    <a:bodyPr/>
                    <a:lstStyle/>
                    <a:p>
                      <a:pPr marL="0" marR="0">
                        <a:spcBef>
                          <a:spcPts val="0"/>
                        </a:spcBef>
                        <a:spcAft>
                          <a:spcPts val="0"/>
                        </a:spcAft>
                      </a:pPr>
                      <a:r>
                        <a:rPr lang="en-US" sz="2800" dirty="0" smtClean="0">
                          <a:solidFill>
                            <a:srgbClr val="7030A0"/>
                          </a:solidFill>
                          <a:effectLst/>
                          <a:latin typeface="Calibri" charset="0"/>
                          <a:ea typeface="Calibri" charset="0"/>
                          <a:cs typeface="Times New Roman" charset="0"/>
                        </a:rPr>
                        <a:t>3</a:t>
                      </a:r>
                      <a:r>
                        <a:rPr lang="en-US" sz="2800" dirty="0" smtClean="0">
                          <a:solidFill>
                            <a:srgbClr val="7030A0"/>
                          </a:solidFill>
                          <a:effectLst/>
                          <a:latin typeface="Calibri" charset="0"/>
                          <a:ea typeface="Calibri" charset="0"/>
                          <a:cs typeface="Times New Roman" charset="0"/>
                        </a:rPr>
                        <a:t>.</a:t>
                      </a:r>
                      <a:r>
                        <a:rPr lang="en-US" sz="2800" b="1" u="sng" dirty="0" smtClean="0">
                          <a:solidFill>
                            <a:srgbClr val="7030A0"/>
                          </a:solidFill>
                          <a:effectLst/>
                          <a:latin typeface="Calibri" charset="0"/>
                          <a:ea typeface="Calibri" charset="0"/>
                          <a:cs typeface="Times New Roman" charset="0"/>
                        </a:rPr>
                        <a:t> Intermediate/</a:t>
                      </a:r>
                      <a:r>
                        <a:rPr lang="en-US" sz="2800" b="1" u="sng" dirty="0" err="1" smtClean="0">
                          <a:solidFill>
                            <a:srgbClr val="7030A0"/>
                          </a:solidFill>
                          <a:effectLst/>
                          <a:latin typeface="Calibri" charset="0"/>
                          <a:ea typeface="Calibri" charset="0"/>
                          <a:cs typeface="Times New Roman" charset="0"/>
                        </a:rPr>
                        <a:t>Teritary</a:t>
                      </a:r>
                      <a:r>
                        <a:rPr lang="en-US" sz="2800" b="1" u="sng" dirty="0" smtClean="0">
                          <a:solidFill>
                            <a:srgbClr val="7030A0"/>
                          </a:solidFill>
                          <a:effectLst/>
                          <a:latin typeface="Calibri" charset="0"/>
                          <a:ea typeface="Calibri" charset="0"/>
                          <a:cs typeface="Times New Roman" charset="0"/>
                        </a:rPr>
                        <a:t> </a:t>
                      </a:r>
                      <a:endParaRPr lang="en-US" sz="2800" b="1" u="sng" dirty="0">
                        <a:solidFill>
                          <a:srgbClr val="7030A0"/>
                        </a:solidFill>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9373">
                <a:tc vMerge="1">
                  <a:txBody>
                    <a:bodyPr/>
                    <a:lstStyle/>
                    <a:p>
                      <a:endParaRPr lang="en-US"/>
                    </a:p>
                  </a:txBody>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vMerge="1">
                  <a:txBody>
                    <a:bodyPr/>
                    <a:lstStyle/>
                    <a:p>
                      <a:endParaRPr lang="en-US"/>
                    </a:p>
                  </a:txBody>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vMerge="1">
                  <a:txBody>
                    <a:bodyPr/>
                    <a:lstStyle/>
                    <a:p>
                      <a:endParaRPr lang="en-US"/>
                    </a:p>
                  </a:txBody>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436693">
                <a:tc vMerge="1">
                  <a:txBody>
                    <a:bodyPr/>
                    <a:lstStyle/>
                    <a:p>
                      <a:endParaRPr lang="en-US"/>
                    </a:p>
                  </a:txBody>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vMerge="1">
                  <a:txBody>
                    <a:bodyPr/>
                    <a:lstStyle/>
                    <a:p>
                      <a:endParaRPr lang="en-US"/>
                    </a:p>
                  </a:txBody>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9373">
                <a:tc>
                  <a:txBody>
                    <a:bodyPr/>
                    <a:lstStyle/>
                    <a:p>
                      <a:pPr marL="0" marR="0">
                        <a:spcBef>
                          <a:spcPts val="0"/>
                        </a:spcBef>
                        <a:spcAft>
                          <a:spcPts val="0"/>
                        </a:spcAft>
                      </a:pPr>
                      <a:r>
                        <a:rPr lang="en-US" sz="1800" dirty="0" smtClean="0">
                          <a:solidFill>
                            <a:srgbClr val="7030A0"/>
                          </a:solidFill>
                          <a:effectLst/>
                          <a:latin typeface="Calibri" charset="0"/>
                          <a:ea typeface="Calibri" charset="0"/>
                          <a:cs typeface="Times New Roman" charset="0"/>
                        </a:rPr>
                        <a:t>4. </a:t>
                      </a:r>
                      <a:r>
                        <a:rPr lang="en-US" sz="2400" u="sng" dirty="0" smtClean="0">
                          <a:solidFill>
                            <a:srgbClr val="7030A0"/>
                          </a:solidFill>
                          <a:effectLst/>
                          <a:latin typeface="Calibri" charset="0"/>
                          <a:ea typeface="Calibri" charset="0"/>
                          <a:cs typeface="Times New Roman" charset="0"/>
                        </a:rPr>
                        <a:t>Neutral</a:t>
                      </a:r>
                      <a:r>
                        <a:rPr lang="en-US" sz="1800" dirty="0" smtClean="0">
                          <a:solidFill>
                            <a:srgbClr val="7030A0"/>
                          </a:solidFill>
                          <a:effectLst/>
                          <a:latin typeface="Calibri" charset="0"/>
                          <a:ea typeface="Calibri" charset="0"/>
                          <a:cs typeface="Times New Roman" charset="0"/>
                        </a:rPr>
                        <a:t> </a:t>
                      </a:r>
                      <a:r>
                        <a:rPr lang="en-US" sz="1600" dirty="0" smtClean="0">
                          <a:solidFill>
                            <a:srgbClr val="7030A0"/>
                          </a:solidFill>
                          <a:effectLst/>
                          <a:latin typeface="Calibri" charset="0"/>
                          <a:ea typeface="Calibri" charset="0"/>
                          <a:cs typeface="Times New Roman" charset="0"/>
                        </a:rPr>
                        <a:t>(not found on a color wheel!)</a:t>
                      </a:r>
                      <a:endParaRPr lang="en-US" sz="2400" dirty="0">
                        <a:solidFill>
                          <a:srgbClr val="7030A0"/>
                        </a:solidFill>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4511952" y="1772150"/>
            <a:ext cx="787908" cy="369332"/>
          </a:xfrm>
          <a:prstGeom prst="rect">
            <a:avLst/>
          </a:prstGeom>
          <a:solidFill>
            <a:srgbClr val="FFFF00"/>
          </a:solidFill>
        </p:spPr>
        <p:txBody>
          <a:bodyPr wrap="none" rtlCol="0">
            <a:spAutoFit/>
          </a:bodyPr>
          <a:lstStyle/>
          <a:p>
            <a:r>
              <a:rPr lang="en-US" dirty="0" smtClean="0"/>
              <a:t>Yellow</a:t>
            </a:r>
            <a:endParaRPr lang="en-US" dirty="0"/>
          </a:p>
        </p:txBody>
      </p:sp>
      <p:sp>
        <p:nvSpPr>
          <p:cNvPr id="9" name="TextBox 8"/>
          <p:cNvSpPr txBox="1"/>
          <p:nvPr/>
        </p:nvSpPr>
        <p:spPr>
          <a:xfrm>
            <a:off x="4572000" y="2161230"/>
            <a:ext cx="599844" cy="369332"/>
          </a:xfrm>
          <a:prstGeom prst="rect">
            <a:avLst/>
          </a:prstGeom>
          <a:noFill/>
        </p:spPr>
        <p:txBody>
          <a:bodyPr wrap="none" rtlCol="0">
            <a:spAutoFit/>
          </a:bodyPr>
          <a:lstStyle/>
          <a:p>
            <a:r>
              <a:rPr lang="en-US" dirty="0" smtClean="0">
                <a:solidFill>
                  <a:schemeClr val="accent5"/>
                </a:solidFill>
              </a:rPr>
              <a:t>Blue</a:t>
            </a:r>
            <a:endParaRPr lang="en-US" dirty="0">
              <a:solidFill>
                <a:schemeClr val="accent5"/>
              </a:solidFill>
            </a:endParaRPr>
          </a:p>
        </p:txBody>
      </p:sp>
      <p:sp>
        <p:nvSpPr>
          <p:cNvPr id="10" name="TextBox 9"/>
          <p:cNvSpPr txBox="1"/>
          <p:nvPr/>
        </p:nvSpPr>
        <p:spPr>
          <a:xfrm>
            <a:off x="4572000" y="2570707"/>
            <a:ext cx="867482" cy="369332"/>
          </a:xfrm>
          <a:prstGeom prst="rect">
            <a:avLst/>
          </a:prstGeom>
          <a:noFill/>
        </p:spPr>
        <p:txBody>
          <a:bodyPr wrap="none" rtlCol="0">
            <a:spAutoFit/>
          </a:bodyPr>
          <a:lstStyle/>
          <a:p>
            <a:r>
              <a:rPr lang="en-US" dirty="0" smtClean="0">
                <a:solidFill>
                  <a:schemeClr val="accent2"/>
                </a:solidFill>
              </a:rPr>
              <a:t>Orange</a:t>
            </a:r>
            <a:endParaRPr lang="en-US" dirty="0">
              <a:solidFill>
                <a:schemeClr val="accent2"/>
              </a:solidFill>
            </a:endParaRPr>
          </a:p>
        </p:txBody>
      </p:sp>
      <p:sp>
        <p:nvSpPr>
          <p:cNvPr id="11" name="TextBox 10"/>
          <p:cNvSpPr txBox="1"/>
          <p:nvPr/>
        </p:nvSpPr>
        <p:spPr>
          <a:xfrm>
            <a:off x="4572000" y="2980184"/>
            <a:ext cx="824136" cy="400110"/>
          </a:xfrm>
          <a:prstGeom prst="rect">
            <a:avLst/>
          </a:prstGeom>
          <a:noFill/>
        </p:spPr>
        <p:txBody>
          <a:bodyPr wrap="none" rtlCol="0">
            <a:spAutoFit/>
          </a:bodyPr>
          <a:lstStyle/>
          <a:p>
            <a:r>
              <a:rPr lang="en-US" sz="2000" dirty="0" smtClean="0">
                <a:solidFill>
                  <a:schemeClr val="accent6"/>
                </a:solidFill>
              </a:rPr>
              <a:t>Green</a:t>
            </a:r>
            <a:endParaRPr lang="en-US" dirty="0">
              <a:solidFill>
                <a:schemeClr val="accent6"/>
              </a:solidFill>
            </a:endParaRPr>
          </a:p>
        </p:txBody>
      </p:sp>
      <p:sp>
        <p:nvSpPr>
          <p:cNvPr id="12" name="TextBox 11"/>
          <p:cNvSpPr txBox="1"/>
          <p:nvPr/>
        </p:nvSpPr>
        <p:spPr>
          <a:xfrm>
            <a:off x="4584695" y="3315103"/>
            <a:ext cx="797334" cy="400110"/>
          </a:xfrm>
          <a:prstGeom prst="rect">
            <a:avLst/>
          </a:prstGeom>
          <a:noFill/>
        </p:spPr>
        <p:txBody>
          <a:bodyPr wrap="none" rtlCol="0">
            <a:spAutoFit/>
          </a:bodyPr>
          <a:lstStyle/>
          <a:p>
            <a:r>
              <a:rPr lang="en-US" sz="2000" dirty="0" smtClean="0">
                <a:solidFill>
                  <a:srgbClr val="7030A0"/>
                </a:solidFill>
              </a:rPr>
              <a:t>Violet</a:t>
            </a:r>
            <a:endParaRPr lang="en-US" sz="2000" dirty="0">
              <a:solidFill>
                <a:srgbClr val="7030A0"/>
              </a:solidFill>
            </a:endParaRPr>
          </a:p>
        </p:txBody>
      </p:sp>
      <p:sp>
        <p:nvSpPr>
          <p:cNvPr id="13" name="TextBox 12"/>
          <p:cNvSpPr txBox="1"/>
          <p:nvPr/>
        </p:nvSpPr>
        <p:spPr>
          <a:xfrm>
            <a:off x="530352" y="1783180"/>
            <a:ext cx="3293730" cy="830997"/>
          </a:xfrm>
          <a:prstGeom prst="rect">
            <a:avLst/>
          </a:prstGeom>
          <a:noFill/>
        </p:spPr>
        <p:txBody>
          <a:bodyPr wrap="square" rtlCol="0">
            <a:spAutoFit/>
          </a:bodyPr>
          <a:lstStyle/>
          <a:p>
            <a:r>
              <a:rPr lang="en-US" sz="2400" dirty="0" smtClean="0">
                <a:solidFill>
                  <a:srgbClr val="7030A0"/>
                </a:solidFill>
              </a:rPr>
              <a:t>Cannot be made by mixing the other colors</a:t>
            </a:r>
            <a:endParaRPr lang="en-US" sz="2400" dirty="0">
              <a:solidFill>
                <a:srgbClr val="7030A0"/>
              </a:solidFill>
            </a:endParaRPr>
          </a:p>
        </p:txBody>
      </p:sp>
      <p:sp>
        <p:nvSpPr>
          <p:cNvPr id="14" name="TextBox 13"/>
          <p:cNvSpPr txBox="1"/>
          <p:nvPr/>
        </p:nvSpPr>
        <p:spPr>
          <a:xfrm>
            <a:off x="530352" y="4224528"/>
            <a:ext cx="3293731" cy="1015663"/>
          </a:xfrm>
          <a:prstGeom prst="rect">
            <a:avLst/>
          </a:prstGeom>
          <a:noFill/>
        </p:spPr>
        <p:txBody>
          <a:bodyPr wrap="square" rtlCol="0">
            <a:spAutoFit/>
          </a:bodyPr>
          <a:lstStyle/>
          <a:p>
            <a:r>
              <a:rPr lang="en-US" sz="2000" dirty="0">
                <a:solidFill>
                  <a:srgbClr val="7030A0"/>
                </a:solidFill>
              </a:rPr>
              <a:t>M</a:t>
            </a:r>
            <a:r>
              <a:rPr lang="en-US" sz="2000" dirty="0" smtClean="0">
                <a:solidFill>
                  <a:srgbClr val="7030A0"/>
                </a:solidFill>
              </a:rPr>
              <a:t>ade </a:t>
            </a:r>
            <a:r>
              <a:rPr lang="en-US" sz="2000" dirty="0">
                <a:solidFill>
                  <a:srgbClr val="7030A0"/>
                </a:solidFill>
              </a:rPr>
              <a:t>by mixing equal parts of one </a:t>
            </a:r>
            <a:r>
              <a:rPr lang="en-US" sz="2000" b="1" dirty="0">
                <a:solidFill>
                  <a:srgbClr val="7030A0"/>
                </a:solidFill>
              </a:rPr>
              <a:t>primary color</a:t>
            </a:r>
            <a:r>
              <a:rPr lang="en-US" sz="2000" dirty="0">
                <a:solidFill>
                  <a:srgbClr val="7030A0"/>
                </a:solidFill>
              </a:rPr>
              <a:t> and one </a:t>
            </a:r>
            <a:r>
              <a:rPr lang="en-US" sz="2000" b="1" dirty="0">
                <a:solidFill>
                  <a:srgbClr val="7030A0"/>
                </a:solidFill>
              </a:rPr>
              <a:t>secondary color</a:t>
            </a:r>
            <a:r>
              <a:rPr lang="en-US" sz="2000" dirty="0">
                <a:solidFill>
                  <a:srgbClr val="7030A0"/>
                </a:solidFill>
              </a:rPr>
              <a:t>.</a:t>
            </a:r>
            <a:endParaRPr lang="en-US" sz="2000" dirty="0">
              <a:solidFill>
                <a:srgbClr val="7030A0"/>
              </a:solidFill>
            </a:endParaRPr>
          </a:p>
        </p:txBody>
      </p:sp>
      <p:sp>
        <p:nvSpPr>
          <p:cNvPr id="15" name="TextBox 14"/>
          <p:cNvSpPr txBox="1"/>
          <p:nvPr/>
        </p:nvSpPr>
        <p:spPr>
          <a:xfrm>
            <a:off x="530352" y="5147858"/>
            <a:ext cx="3293730" cy="923330"/>
          </a:xfrm>
          <a:prstGeom prst="rect">
            <a:avLst/>
          </a:prstGeom>
          <a:noFill/>
        </p:spPr>
        <p:txBody>
          <a:bodyPr wrap="square" rtlCol="0">
            <a:spAutoFit/>
          </a:bodyPr>
          <a:lstStyle/>
          <a:p>
            <a:r>
              <a:rPr lang="en-US" dirty="0" smtClean="0">
                <a:solidFill>
                  <a:srgbClr val="7030A0"/>
                </a:solidFill>
              </a:rPr>
              <a:t>When you only have primary colors the ratio is ¼ one color with ¾ of the other color</a:t>
            </a:r>
            <a:endParaRPr lang="en-US" dirty="0">
              <a:solidFill>
                <a:srgbClr val="7030A0"/>
              </a:solidFill>
            </a:endParaRPr>
          </a:p>
        </p:txBody>
      </p:sp>
      <p:sp>
        <p:nvSpPr>
          <p:cNvPr id="16" name="TextBox 15"/>
          <p:cNvSpPr txBox="1"/>
          <p:nvPr/>
        </p:nvSpPr>
        <p:spPr>
          <a:xfrm>
            <a:off x="690738" y="2980184"/>
            <a:ext cx="3332622" cy="707886"/>
          </a:xfrm>
          <a:prstGeom prst="rect">
            <a:avLst/>
          </a:prstGeom>
          <a:noFill/>
        </p:spPr>
        <p:txBody>
          <a:bodyPr wrap="square" rtlCol="0">
            <a:spAutoFit/>
          </a:bodyPr>
          <a:lstStyle/>
          <a:p>
            <a:r>
              <a:rPr lang="en-US" sz="2000" dirty="0">
                <a:solidFill>
                  <a:srgbClr val="7030A0"/>
                </a:solidFill>
              </a:rPr>
              <a:t>Made by mixing equal parts of </a:t>
            </a:r>
            <a:r>
              <a:rPr lang="en-US" sz="2000" dirty="0" smtClean="0">
                <a:solidFill>
                  <a:srgbClr val="7030A0"/>
                </a:solidFill>
              </a:rPr>
              <a:t>two</a:t>
            </a:r>
            <a:r>
              <a:rPr lang="en-US" sz="2000" dirty="0">
                <a:solidFill>
                  <a:srgbClr val="7030A0"/>
                </a:solidFill>
              </a:rPr>
              <a:t> </a:t>
            </a:r>
            <a:r>
              <a:rPr lang="en-US" sz="2000" b="1" dirty="0">
                <a:solidFill>
                  <a:srgbClr val="7030A0"/>
                </a:solidFill>
              </a:rPr>
              <a:t>primary </a:t>
            </a:r>
            <a:r>
              <a:rPr lang="en-US" sz="2000" b="1" dirty="0" smtClean="0">
                <a:solidFill>
                  <a:srgbClr val="7030A0"/>
                </a:solidFill>
              </a:rPr>
              <a:t>colors</a:t>
            </a:r>
            <a:endParaRPr lang="en-US" sz="2000" dirty="0"/>
          </a:p>
        </p:txBody>
      </p:sp>
      <p:sp>
        <p:nvSpPr>
          <p:cNvPr id="18" name="TextBox 17"/>
          <p:cNvSpPr txBox="1"/>
          <p:nvPr/>
        </p:nvSpPr>
        <p:spPr>
          <a:xfrm>
            <a:off x="4589729" y="3771817"/>
            <a:ext cx="1420261" cy="1323439"/>
          </a:xfrm>
          <a:prstGeom prst="rect">
            <a:avLst/>
          </a:prstGeom>
          <a:noFill/>
        </p:spPr>
        <p:txBody>
          <a:bodyPr wrap="none" rtlCol="0">
            <a:spAutoFit/>
          </a:bodyPr>
          <a:lstStyle/>
          <a:p>
            <a:r>
              <a:rPr lang="en-US" sz="2000" dirty="0" smtClean="0">
                <a:solidFill>
                  <a:srgbClr val="FF0000"/>
                </a:solidFill>
              </a:rPr>
              <a:t>Red-</a:t>
            </a:r>
            <a:r>
              <a:rPr lang="en-US" sz="2000" dirty="0">
                <a:solidFill>
                  <a:schemeClr val="accent2"/>
                </a:solidFill>
              </a:rPr>
              <a:t>Orange</a:t>
            </a:r>
          </a:p>
          <a:p>
            <a:r>
              <a:rPr lang="en-US" sz="2000" dirty="0" smtClean="0">
                <a:solidFill>
                  <a:srgbClr val="FF0000"/>
                </a:solidFill>
              </a:rPr>
              <a:t>Red-</a:t>
            </a:r>
            <a:r>
              <a:rPr lang="en-US" sz="2000" dirty="0">
                <a:solidFill>
                  <a:srgbClr val="7030A0"/>
                </a:solidFill>
              </a:rPr>
              <a:t>Violet</a:t>
            </a:r>
          </a:p>
          <a:p>
            <a:endParaRPr lang="en-US" sz="2000" dirty="0">
              <a:solidFill>
                <a:srgbClr val="FF0000"/>
              </a:solidFill>
            </a:endParaRPr>
          </a:p>
          <a:p>
            <a:endParaRPr lang="en-US" sz="2000" dirty="0">
              <a:solidFill>
                <a:srgbClr val="FF0000"/>
              </a:solidFill>
            </a:endParaRPr>
          </a:p>
        </p:txBody>
      </p:sp>
      <p:grpSp>
        <p:nvGrpSpPr>
          <p:cNvPr id="105" name="Group 104"/>
          <p:cNvGrpSpPr/>
          <p:nvPr/>
        </p:nvGrpSpPr>
        <p:grpSpPr>
          <a:xfrm>
            <a:off x="4477968" y="4464490"/>
            <a:ext cx="1655937" cy="400110"/>
            <a:chOff x="4477968" y="4464490"/>
            <a:chExt cx="1655937" cy="400110"/>
          </a:xfrm>
        </p:grpSpPr>
        <p:sp>
          <p:nvSpPr>
            <p:cNvPr id="20" name="TextBox 19"/>
            <p:cNvSpPr txBox="1"/>
            <p:nvPr/>
          </p:nvSpPr>
          <p:spPr>
            <a:xfrm>
              <a:off x="4477968" y="4492358"/>
              <a:ext cx="787908" cy="369332"/>
            </a:xfrm>
            <a:prstGeom prst="rect">
              <a:avLst/>
            </a:prstGeom>
            <a:solidFill>
              <a:srgbClr val="FFFF00"/>
            </a:solidFill>
          </p:spPr>
          <p:txBody>
            <a:bodyPr wrap="none" rtlCol="0">
              <a:spAutoFit/>
            </a:bodyPr>
            <a:lstStyle/>
            <a:p>
              <a:r>
                <a:rPr lang="en-US" dirty="0" smtClean="0"/>
                <a:t>Yellow</a:t>
              </a:r>
              <a:endParaRPr lang="en-US" dirty="0"/>
            </a:p>
          </p:txBody>
        </p:sp>
        <p:sp>
          <p:nvSpPr>
            <p:cNvPr id="21" name="TextBox 20"/>
            <p:cNvSpPr txBox="1"/>
            <p:nvPr/>
          </p:nvSpPr>
          <p:spPr>
            <a:xfrm>
              <a:off x="5231222" y="4464490"/>
              <a:ext cx="902683" cy="400110"/>
            </a:xfrm>
            <a:prstGeom prst="rect">
              <a:avLst/>
            </a:prstGeom>
            <a:noFill/>
          </p:spPr>
          <p:txBody>
            <a:bodyPr wrap="none" rtlCol="0">
              <a:spAutoFit/>
            </a:bodyPr>
            <a:lstStyle/>
            <a:p>
              <a:r>
                <a:rPr lang="en-US" sz="2000" dirty="0" smtClean="0">
                  <a:solidFill>
                    <a:schemeClr val="accent6"/>
                  </a:solidFill>
                </a:rPr>
                <a:t>-Green</a:t>
              </a:r>
              <a:endParaRPr lang="en-US" dirty="0">
                <a:solidFill>
                  <a:schemeClr val="accent6"/>
                </a:solidFill>
              </a:endParaRPr>
            </a:p>
          </p:txBody>
        </p:sp>
      </p:grpSp>
      <p:grpSp>
        <p:nvGrpSpPr>
          <p:cNvPr id="106" name="Group 105"/>
          <p:cNvGrpSpPr/>
          <p:nvPr/>
        </p:nvGrpSpPr>
        <p:grpSpPr>
          <a:xfrm>
            <a:off x="4462456" y="4889558"/>
            <a:ext cx="1673170" cy="379935"/>
            <a:chOff x="4462456" y="4889558"/>
            <a:chExt cx="1673170" cy="379935"/>
          </a:xfrm>
        </p:grpSpPr>
        <p:sp>
          <p:nvSpPr>
            <p:cNvPr id="22" name="TextBox 21"/>
            <p:cNvSpPr txBox="1"/>
            <p:nvPr/>
          </p:nvSpPr>
          <p:spPr>
            <a:xfrm>
              <a:off x="4462456" y="4889558"/>
              <a:ext cx="787908" cy="369332"/>
            </a:xfrm>
            <a:prstGeom prst="rect">
              <a:avLst/>
            </a:prstGeom>
            <a:solidFill>
              <a:srgbClr val="FFFF00"/>
            </a:solidFill>
          </p:spPr>
          <p:txBody>
            <a:bodyPr wrap="none" rtlCol="0">
              <a:spAutoFit/>
            </a:bodyPr>
            <a:lstStyle/>
            <a:p>
              <a:r>
                <a:rPr lang="en-US" dirty="0" smtClean="0"/>
                <a:t>Yellow</a:t>
              </a:r>
              <a:endParaRPr lang="en-US" dirty="0"/>
            </a:p>
          </p:txBody>
        </p:sp>
        <p:sp>
          <p:nvSpPr>
            <p:cNvPr id="23" name="TextBox 22"/>
            <p:cNvSpPr txBox="1"/>
            <p:nvPr/>
          </p:nvSpPr>
          <p:spPr>
            <a:xfrm>
              <a:off x="5197612" y="4900161"/>
              <a:ext cx="938014" cy="369332"/>
            </a:xfrm>
            <a:prstGeom prst="rect">
              <a:avLst/>
            </a:prstGeom>
            <a:noFill/>
          </p:spPr>
          <p:txBody>
            <a:bodyPr wrap="none" rtlCol="0">
              <a:spAutoFit/>
            </a:bodyPr>
            <a:lstStyle/>
            <a:p>
              <a:r>
                <a:rPr lang="en-US" dirty="0" smtClean="0">
                  <a:solidFill>
                    <a:schemeClr val="accent2"/>
                  </a:solidFill>
                </a:rPr>
                <a:t>-Orange</a:t>
              </a:r>
              <a:endParaRPr lang="en-US" dirty="0">
                <a:solidFill>
                  <a:schemeClr val="accent2"/>
                </a:solidFill>
              </a:endParaRPr>
            </a:p>
          </p:txBody>
        </p:sp>
      </p:grpSp>
      <p:sp>
        <p:nvSpPr>
          <p:cNvPr id="24" name="TextBox 23"/>
          <p:cNvSpPr txBox="1"/>
          <p:nvPr/>
        </p:nvSpPr>
        <p:spPr>
          <a:xfrm>
            <a:off x="4460856" y="5295440"/>
            <a:ext cx="1870560" cy="400110"/>
          </a:xfrm>
          <a:prstGeom prst="rect">
            <a:avLst/>
          </a:prstGeom>
          <a:noFill/>
        </p:spPr>
        <p:txBody>
          <a:bodyPr wrap="square" rtlCol="0">
            <a:spAutoFit/>
          </a:bodyPr>
          <a:lstStyle/>
          <a:p>
            <a:r>
              <a:rPr lang="en-US" sz="2000" dirty="0" smtClean="0">
                <a:solidFill>
                  <a:schemeClr val="accent5"/>
                </a:solidFill>
              </a:rPr>
              <a:t>Blue-</a:t>
            </a:r>
            <a:r>
              <a:rPr lang="en-US" sz="2000" dirty="0" smtClean="0">
                <a:solidFill>
                  <a:schemeClr val="accent6">
                    <a:lumMod val="75000"/>
                  </a:schemeClr>
                </a:solidFill>
              </a:rPr>
              <a:t>Green</a:t>
            </a:r>
            <a:endParaRPr lang="en-US" sz="2000" dirty="0">
              <a:solidFill>
                <a:schemeClr val="accent5"/>
              </a:solidFill>
            </a:endParaRPr>
          </a:p>
        </p:txBody>
      </p:sp>
      <p:sp>
        <p:nvSpPr>
          <p:cNvPr id="26" name="TextBox 25"/>
          <p:cNvSpPr txBox="1"/>
          <p:nvPr/>
        </p:nvSpPr>
        <p:spPr>
          <a:xfrm>
            <a:off x="4572912" y="5722160"/>
            <a:ext cx="1395254" cy="400110"/>
          </a:xfrm>
          <a:prstGeom prst="rect">
            <a:avLst/>
          </a:prstGeom>
          <a:noFill/>
        </p:spPr>
        <p:txBody>
          <a:bodyPr wrap="none" rtlCol="0">
            <a:spAutoFit/>
          </a:bodyPr>
          <a:lstStyle/>
          <a:p>
            <a:r>
              <a:rPr lang="en-US" sz="2000" dirty="0" smtClean="0">
                <a:solidFill>
                  <a:schemeClr val="accent5"/>
                </a:solidFill>
              </a:rPr>
              <a:t>Blue- </a:t>
            </a:r>
            <a:r>
              <a:rPr lang="en-US" sz="2000" dirty="0" smtClean="0">
                <a:solidFill>
                  <a:srgbClr val="7030A0"/>
                </a:solidFill>
              </a:rPr>
              <a:t>Violet</a:t>
            </a:r>
            <a:endParaRPr lang="en-US" sz="2000" dirty="0">
              <a:solidFill>
                <a:srgbClr val="7030A0"/>
              </a:solidFill>
            </a:endParaRPr>
          </a:p>
        </p:txBody>
      </p:sp>
      <p:sp>
        <p:nvSpPr>
          <p:cNvPr id="27" name="TextBox 26"/>
          <p:cNvSpPr txBox="1"/>
          <p:nvPr/>
        </p:nvSpPr>
        <p:spPr>
          <a:xfrm>
            <a:off x="3694176" y="1048151"/>
            <a:ext cx="6419088" cy="369332"/>
          </a:xfrm>
          <a:prstGeom prst="rect">
            <a:avLst/>
          </a:prstGeom>
          <a:noFill/>
        </p:spPr>
        <p:txBody>
          <a:bodyPr wrap="square" rtlCol="0">
            <a:spAutoFit/>
          </a:bodyPr>
          <a:lstStyle/>
          <a:p>
            <a:r>
              <a:rPr lang="en-US" smtClean="0"/>
              <a:t>         ⏬You </a:t>
            </a:r>
            <a:r>
              <a:rPr lang="en-US" dirty="0" smtClean="0"/>
              <a:t>may use different colors to write in </a:t>
            </a:r>
            <a:r>
              <a:rPr lang="en-US" smtClean="0"/>
              <a:t>the terms for color</a:t>
            </a:r>
            <a:endParaRPr lang="en-US"/>
          </a:p>
        </p:txBody>
      </p:sp>
      <p:sp>
        <p:nvSpPr>
          <p:cNvPr id="28" name="TextBox 27"/>
          <p:cNvSpPr txBox="1"/>
          <p:nvPr/>
        </p:nvSpPr>
        <p:spPr>
          <a:xfrm>
            <a:off x="4460856" y="6122270"/>
            <a:ext cx="3329832" cy="369970"/>
          </a:xfrm>
          <a:prstGeom prst="rect">
            <a:avLst/>
          </a:prstGeom>
          <a:noFill/>
        </p:spPr>
        <p:txBody>
          <a:bodyPr wrap="square" rtlCol="0">
            <a:spAutoFit/>
          </a:bodyPr>
          <a:lstStyle/>
          <a:p>
            <a:r>
              <a:rPr lang="en-US" dirty="0" smtClean="0"/>
              <a:t>Black, White, Gray</a:t>
            </a:r>
            <a:endParaRPr lang="en-US" dirty="0"/>
          </a:p>
        </p:txBody>
      </p:sp>
      <p:sp>
        <p:nvSpPr>
          <p:cNvPr id="3" name="TextBox 2"/>
          <p:cNvSpPr txBox="1"/>
          <p:nvPr/>
        </p:nvSpPr>
        <p:spPr>
          <a:xfrm>
            <a:off x="4572000" y="1383070"/>
            <a:ext cx="582660" cy="400110"/>
          </a:xfrm>
          <a:prstGeom prst="rect">
            <a:avLst/>
          </a:prstGeom>
          <a:noFill/>
        </p:spPr>
        <p:txBody>
          <a:bodyPr wrap="none" rtlCol="0">
            <a:spAutoFit/>
          </a:bodyPr>
          <a:lstStyle/>
          <a:p>
            <a:r>
              <a:rPr lang="en-US" sz="2000" dirty="0" smtClean="0">
                <a:solidFill>
                  <a:srgbClr val="FF0000"/>
                </a:solidFill>
              </a:rPr>
              <a:t>Red</a:t>
            </a:r>
            <a:endParaRPr lang="en-US" sz="2000" dirty="0">
              <a:solidFill>
                <a:srgbClr val="FF0000"/>
              </a:solidFill>
            </a:endParaRPr>
          </a:p>
        </p:txBody>
      </p:sp>
      <p:sp>
        <p:nvSpPr>
          <p:cNvPr id="29" name="Rectangle 28"/>
          <p:cNvSpPr/>
          <p:nvPr/>
        </p:nvSpPr>
        <p:spPr>
          <a:xfrm>
            <a:off x="8396718" y="1500835"/>
            <a:ext cx="752948" cy="81485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448281" y="1506893"/>
            <a:ext cx="738133" cy="78181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498530" y="1500835"/>
            <a:ext cx="675438" cy="765249"/>
          </a:xfrm>
          <a:prstGeom prst="rect">
            <a:avLst/>
          </a:prstGeom>
          <a:solidFill>
            <a:srgbClr val="043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8458683" y="6170976"/>
            <a:ext cx="2662530" cy="248196"/>
            <a:chOff x="8458683" y="6170976"/>
            <a:chExt cx="2662530" cy="248196"/>
          </a:xfrm>
        </p:grpSpPr>
        <p:sp>
          <p:nvSpPr>
            <p:cNvPr id="41" name="Rectangle 40"/>
            <p:cNvSpPr/>
            <p:nvPr/>
          </p:nvSpPr>
          <p:spPr>
            <a:xfrm rot="5400000">
              <a:off x="10654022" y="5951982"/>
              <a:ext cx="240097" cy="69428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9677039" y="5870945"/>
              <a:ext cx="237347" cy="8461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a:off x="8691022" y="5938637"/>
              <a:ext cx="248196" cy="7128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8456370" y="2566110"/>
            <a:ext cx="1851844" cy="281777"/>
            <a:chOff x="8456370" y="2566110"/>
            <a:chExt cx="1851844" cy="281777"/>
          </a:xfrm>
        </p:grpSpPr>
        <p:sp>
          <p:nvSpPr>
            <p:cNvPr id="34" name="Rectangle 33"/>
            <p:cNvSpPr/>
            <p:nvPr/>
          </p:nvSpPr>
          <p:spPr>
            <a:xfrm rot="5400000">
              <a:off x="9247064" y="2511679"/>
              <a:ext cx="243840" cy="38657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8527736" y="2532681"/>
              <a:ext cx="243840" cy="38657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9993008" y="2507323"/>
              <a:ext cx="243840" cy="386572"/>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74"/>
            <p:cNvSpPr/>
            <p:nvPr/>
          </p:nvSpPr>
          <p:spPr>
            <a:xfrm>
              <a:off x="8932985" y="2614177"/>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qual 83"/>
            <p:cNvSpPr/>
            <p:nvPr/>
          </p:nvSpPr>
          <p:spPr>
            <a:xfrm>
              <a:off x="9627434" y="2566110"/>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96" name="Group 95"/>
          <p:cNvGrpSpPr/>
          <p:nvPr/>
        </p:nvGrpSpPr>
        <p:grpSpPr>
          <a:xfrm>
            <a:off x="8456370" y="2931239"/>
            <a:ext cx="1864736" cy="272172"/>
            <a:chOff x="8456370" y="2931239"/>
            <a:chExt cx="1864736" cy="272172"/>
          </a:xfrm>
        </p:grpSpPr>
        <p:sp>
          <p:nvSpPr>
            <p:cNvPr id="35" name="Rectangle 34"/>
            <p:cNvSpPr/>
            <p:nvPr/>
          </p:nvSpPr>
          <p:spPr>
            <a:xfrm rot="5400000">
              <a:off x="9247064" y="2867628"/>
              <a:ext cx="243840" cy="386572"/>
            </a:xfrm>
            <a:prstGeom prst="rect">
              <a:avLst/>
            </a:prstGeom>
            <a:solidFill>
              <a:srgbClr val="043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5400000">
              <a:off x="8527736" y="2859873"/>
              <a:ext cx="243840" cy="38657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10005900" y="2868731"/>
              <a:ext cx="243840" cy="386572"/>
            </a:xfrm>
            <a:prstGeom prst="rect">
              <a:avLst/>
            </a:prstGeom>
            <a:solidFill>
              <a:srgbClr val="0090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75"/>
            <p:cNvSpPr/>
            <p:nvPr/>
          </p:nvSpPr>
          <p:spPr>
            <a:xfrm>
              <a:off x="8944710" y="2947448"/>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qual 84"/>
            <p:cNvSpPr/>
            <p:nvPr/>
          </p:nvSpPr>
          <p:spPr>
            <a:xfrm>
              <a:off x="9637786" y="2949331"/>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97" name="Group 96"/>
          <p:cNvGrpSpPr/>
          <p:nvPr/>
        </p:nvGrpSpPr>
        <p:grpSpPr>
          <a:xfrm>
            <a:off x="8479448" y="3297041"/>
            <a:ext cx="1863936" cy="262684"/>
            <a:chOff x="8479448" y="3297041"/>
            <a:chExt cx="1863936" cy="262684"/>
          </a:xfrm>
        </p:grpSpPr>
        <p:sp>
          <p:nvSpPr>
            <p:cNvPr id="37" name="Rectangle 36"/>
            <p:cNvSpPr/>
            <p:nvPr/>
          </p:nvSpPr>
          <p:spPr>
            <a:xfrm rot="5400000">
              <a:off x="9247064" y="3244519"/>
              <a:ext cx="243840" cy="38657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8550814" y="3244519"/>
              <a:ext cx="243840" cy="386572"/>
            </a:xfrm>
            <a:prstGeom prst="rect">
              <a:avLst/>
            </a:prstGeom>
            <a:solidFill>
              <a:srgbClr val="043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10028178" y="3230139"/>
              <a:ext cx="243840" cy="386572"/>
            </a:xfrm>
            <a:prstGeom prst="rect">
              <a:avLst/>
            </a:prstGeom>
            <a:solidFill>
              <a:srgbClr val="943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76"/>
            <p:cNvSpPr/>
            <p:nvPr/>
          </p:nvSpPr>
          <p:spPr>
            <a:xfrm>
              <a:off x="8964806" y="3339330"/>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qual 85"/>
            <p:cNvSpPr/>
            <p:nvPr/>
          </p:nvSpPr>
          <p:spPr>
            <a:xfrm>
              <a:off x="9648138" y="3297041"/>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94" name="Group 93"/>
          <p:cNvGrpSpPr/>
          <p:nvPr/>
        </p:nvGrpSpPr>
        <p:grpSpPr>
          <a:xfrm>
            <a:off x="8198749" y="3803072"/>
            <a:ext cx="3426126" cy="257937"/>
            <a:chOff x="8198749" y="3803072"/>
            <a:chExt cx="3426126" cy="257937"/>
          </a:xfrm>
        </p:grpSpPr>
        <p:sp>
          <p:nvSpPr>
            <p:cNvPr id="49" name="Rectangle 48"/>
            <p:cNvSpPr/>
            <p:nvPr/>
          </p:nvSpPr>
          <p:spPr>
            <a:xfrm rot="5400000">
              <a:off x="9846712" y="3492670"/>
              <a:ext cx="216503" cy="901814"/>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5400000">
              <a:off x="8541404" y="3501851"/>
              <a:ext cx="216503" cy="9018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5400000">
              <a:off x="11065716" y="3486747"/>
              <a:ext cx="216503" cy="901814"/>
            </a:xfrm>
            <a:prstGeom prst="rect">
              <a:avLst/>
            </a:prstGeom>
            <a:solidFill>
              <a:srgbClr val="FF4B1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79"/>
            <p:cNvSpPr/>
            <p:nvPr/>
          </p:nvSpPr>
          <p:spPr>
            <a:xfrm>
              <a:off x="9218555" y="3851801"/>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Equal 86"/>
            <p:cNvSpPr/>
            <p:nvPr/>
          </p:nvSpPr>
          <p:spPr>
            <a:xfrm>
              <a:off x="10438257" y="3803072"/>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98" name="Group 97"/>
          <p:cNvGrpSpPr/>
          <p:nvPr/>
        </p:nvGrpSpPr>
        <p:grpSpPr>
          <a:xfrm>
            <a:off x="8198748" y="4173090"/>
            <a:ext cx="3438393" cy="276160"/>
            <a:chOff x="8198748" y="4173090"/>
            <a:chExt cx="3438393" cy="276160"/>
          </a:xfrm>
        </p:grpSpPr>
        <p:sp>
          <p:nvSpPr>
            <p:cNvPr id="53" name="Rectangle 52"/>
            <p:cNvSpPr/>
            <p:nvPr/>
          </p:nvSpPr>
          <p:spPr>
            <a:xfrm rot="5400000">
              <a:off x="8541403" y="3874378"/>
              <a:ext cx="216503" cy="9018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5400000">
              <a:off x="9868792" y="3864103"/>
              <a:ext cx="216503" cy="901814"/>
            </a:xfrm>
            <a:prstGeom prst="rect">
              <a:avLst/>
            </a:prstGeom>
            <a:solidFill>
              <a:srgbClr val="943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60" name="Rectangle 59"/>
            <p:cNvSpPr/>
            <p:nvPr/>
          </p:nvSpPr>
          <p:spPr>
            <a:xfrm rot="5400000">
              <a:off x="11077982" y="3830435"/>
              <a:ext cx="216503" cy="901814"/>
            </a:xfrm>
            <a:prstGeom prst="rect">
              <a:avLst/>
            </a:prstGeom>
            <a:solidFill>
              <a:srgbClr val="FF35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82"/>
            <p:cNvSpPr/>
            <p:nvPr/>
          </p:nvSpPr>
          <p:spPr>
            <a:xfrm>
              <a:off x="9255545" y="4208389"/>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qual 87"/>
            <p:cNvSpPr/>
            <p:nvPr/>
          </p:nvSpPr>
          <p:spPr>
            <a:xfrm>
              <a:off x="10466365" y="4195170"/>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99" name="Group 98"/>
          <p:cNvGrpSpPr/>
          <p:nvPr/>
        </p:nvGrpSpPr>
        <p:grpSpPr>
          <a:xfrm>
            <a:off x="8221827" y="4568112"/>
            <a:ext cx="3425521" cy="266512"/>
            <a:chOff x="8221827" y="4568112"/>
            <a:chExt cx="3425521" cy="266512"/>
          </a:xfrm>
        </p:grpSpPr>
        <p:sp>
          <p:nvSpPr>
            <p:cNvPr id="54" name="Rectangle 53"/>
            <p:cNvSpPr/>
            <p:nvPr/>
          </p:nvSpPr>
          <p:spPr>
            <a:xfrm rot="5400000">
              <a:off x="8564482" y="4225457"/>
              <a:ext cx="216503" cy="9018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5400000">
              <a:off x="9862178" y="4240656"/>
              <a:ext cx="216503" cy="901814"/>
            </a:xfrm>
            <a:prstGeom prst="rect">
              <a:avLst/>
            </a:prstGeom>
            <a:solidFill>
              <a:srgbClr val="0090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5400000">
              <a:off x="11088189" y="4240836"/>
              <a:ext cx="216503" cy="901814"/>
            </a:xfrm>
            <a:prstGeom prst="rect">
              <a:avLst/>
            </a:prstGeom>
            <a:solidFill>
              <a:srgbClr val="9FF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78"/>
            <p:cNvSpPr/>
            <p:nvPr/>
          </p:nvSpPr>
          <p:spPr>
            <a:xfrm>
              <a:off x="9245184" y="4582208"/>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qual 88"/>
            <p:cNvSpPr/>
            <p:nvPr/>
          </p:nvSpPr>
          <p:spPr>
            <a:xfrm>
              <a:off x="10460513" y="4580544"/>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102" name="Group 101"/>
          <p:cNvGrpSpPr/>
          <p:nvPr/>
        </p:nvGrpSpPr>
        <p:grpSpPr>
          <a:xfrm>
            <a:off x="8198746" y="5734045"/>
            <a:ext cx="3501128" cy="254080"/>
            <a:chOff x="8198746" y="5734045"/>
            <a:chExt cx="3501128" cy="254080"/>
          </a:xfrm>
        </p:grpSpPr>
        <p:sp>
          <p:nvSpPr>
            <p:cNvPr id="57" name="Rectangle 56"/>
            <p:cNvSpPr/>
            <p:nvPr/>
          </p:nvSpPr>
          <p:spPr>
            <a:xfrm rot="5400000">
              <a:off x="8541401" y="5410976"/>
              <a:ext cx="216503" cy="901814"/>
            </a:xfrm>
            <a:prstGeom prst="rect">
              <a:avLst/>
            </a:prstGeom>
            <a:solidFill>
              <a:srgbClr val="043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5400000">
              <a:off x="9862178" y="5410977"/>
              <a:ext cx="216503" cy="901814"/>
            </a:xfrm>
            <a:prstGeom prst="rect">
              <a:avLst/>
            </a:prstGeom>
            <a:solidFill>
              <a:srgbClr val="7F0BE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5400000">
              <a:off x="11140715" y="5410977"/>
              <a:ext cx="216503" cy="901814"/>
            </a:xfrm>
            <a:prstGeom prst="rect">
              <a:avLst/>
            </a:prstGeom>
            <a:solidFill>
              <a:srgbClr val="5740E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80"/>
            <p:cNvSpPr/>
            <p:nvPr/>
          </p:nvSpPr>
          <p:spPr>
            <a:xfrm>
              <a:off x="9237785" y="5773696"/>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qual 89"/>
            <p:cNvSpPr/>
            <p:nvPr/>
          </p:nvSpPr>
          <p:spPr>
            <a:xfrm>
              <a:off x="10495874" y="5734045"/>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100" name="Group 99"/>
          <p:cNvGrpSpPr/>
          <p:nvPr/>
        </p:nvGrpSpPr>
        <p:grpSpPr>
          <a:xfrm>
            <a:off x="8198748" y="4927579"/>
            <a:ext cx="3464492" cy="272635"/>
            <a:chOff x="8198748" y="4927579"/>
            <a:chExt cx="3464492" cy="272635"/>
          </a:xfrm>
        </p:grpSpPr>
        <p:sp>
          <p:nvSpPr>
            <p:cNvPr id="55" name="Rectangle 54"/>
            <p:cNvSpPr/>
            <p:nvPr/>
          </p:nvSpPr>
          <p:spPr>
            <a:xfrm rot="5400000">
              <a:off x="8541403" y="4606722"/>
              <a:ext cx="216503" cy="9018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a:off x="9846712" y="4641055"/>
              <a:ext cx="216503" cy="901814"/>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11104081" y="4641056"/>
              <a:ext cx="216503" cy="901814"/>
            </a:xfrm>
            <a:prstGeom prst="rect">
              <a:avLst/>
            </a:prstGeom>
            <a:solidFill>
              <a:srgbClr val="FFE4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77"/>
            <p:cNvSpPr/>
            <p:nvPr/>
          </p:nvSpPr>
          <p:spPr>
            <a:xfrm>
              <a:off x="9241135" y="4964191"/>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qual 90"/>
            <p:cNvSpPr/>
            <p:nvPr/>
          </p:nvSpPr>
          <p:spPr>
            <a:xfrm>
              <a:off x="10479684" y="4927579"/>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pSp>
        <p:nvGrpSpPr>
          <p:cNvPr id="101" name="Group 100"/>
          <p:cNvGrpSpPr/>
          <p:nvPr/>
        </p:nvGrpSpPr>
        <p:grpSpPr>
          <a:xfrm>
            <a:off x="8198747" y="5346715"/>
            <a:ext cx="3448601" cy="281043"/>
            <a:chOff x="8198747" y="5346715"/>
            <a:chExt cx="3448601" cy="281043"/>
          </a:xfrm>
        </p:grpSpPr>
        <p:sp>
          <p:nvSpPr>
            <p:cNvPr id="56" name="Rectangle 55"/>
            <p:cNvSpPr/>
            <p:nvPr/>
          </p:nvSpPr>
          <p:spPr>
            <a:xfrm rot="5400000">
              <a:off x="8541402" y="5004060"/>
              <a:ext cx="216503" cy="901814"/>
            </a:xfrm>
            <a:prstGeom prst="rect">
              <a:avLst/>
            </a:prstGeom>
            <a:solidFill>
              <a:srgbClr val="043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5400000">
              <a:off x="9886756" y="5011270"/>
              <a:ext cx="216503" cy="901814"/>
            </a:xfrm>
            <a:prstGeom prst="rect">
              <a:avLst/>
            </a:prstGeom>
            <a:solidFill>
              <a:srgbClr val="0090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11088189" y="5068600"/>
              <a:ext cx="216503" cy="901814"/>
            </a:xfrm>
            <a:prstGeom prst="rect">
              <a:avLst/>
            </a:prstGeom>
            <a:solidFill>
              <a:srgbClr val="00D2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81"/>
            <p:cNvSpPr/>
            <p:nvPr/>
          </p:nvSpPr>
          <p:spPr>
            <a:xfrm>
              <a:off x="9265893" y="5387770"/>
              <a:ext cx="167575" cy="208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qual 91"/>
            <p:cNvSpPr/>
            <p:nvPr/>
          </p:nvSpPr>
          <p:spPr>
            <a:xfrm>
              <a:off x="10490325" y="5348671"/>
              <a:ext cx="245843" cy="25408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Tree>
    <p:extLst>
      <p:ext uri="{BB962C8B-B14F-4D97-AF65-F5344CB8AC3E}">
        <p14:creationId xmlns:p14="http://schemas.microsoft.com/office/powerpoint/2010/main" val="13587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0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P spid="16" grpId="0"/>
      <p:bldP spid="18" grpId="0"/>
      <p:bldP spid="24" grpId="0"/>
      <p:bldP spid="26" grpId="0"/>
      <p:bldP spid="28" grpId="0"/>
      <p:bldP spid="3" grpId="0"/>
      <p:bldP spid="29" grpId="0" animBg="1"/>
      <p:bldP spid="3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588" y="1264521"/>
            <a:ext cx="5957820" cy="1325563"/>
          </a:xfrm>
        </p:spPr>
        <p:txBody>
          <a:bodyPr>
            <a:noAutofit/>
          </a:bodyPr>
          <a:lstStyle/>
          <a:p>
            <a:r>
              <a:rPr lang="en-US" sz="11500" b="1" dirty="0" smtClean="0">
                <a:solidFill>
                  <a:srgbClr val="7030A0"/>
                </a:solidFill>
              </a:rPr>
              <a:t>Scheme</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5746183"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6" name="Table 5"/>
          <p:cNvGraphicFramePr>
            <a:graphicFrameLocks noGrp="1"/>
          </p:cNvGraphicFramePr>
          <p:nvPr>
            <p:extLst>
              <p:ext uri="{D42A27DB-BD31-4B8C-83A1-F6EECF244321}">
                <p14:modId xmlns:p14="http://schemas.microsoft.com/office/powerpoint/2010/main" val="413221353"/>
              </p:ext>
            </p:extLst>
          </p:nvPr>
        </p:nvGraphicFramePr>
        <p:xfrm>
          <a:off x="603504" y="2590084"/>
          <a:ext cx="11338560" cy="3976334"/>
        </p:xfrm>
        <a:graphic>
          <a:graphicData uri="http://schemas.openxmlformats.org/drawingml/2006/table">
            <a:tbl>
              <a:tblPr firstRow="1" firstCol="1" bandRow="1"/>
              <a:tblGrid>
                <a:gridCol w="2828784"/>
                <a:gridCol w="4198557"/>
                <a:gridCol w="4311219"/>
              </a:tblGrid>
              <a:tr h="3976334">
                <a:tc>
                  <a:txBody>
                    <a:bodyPr/>
                    <a:lstStyle/>
                    <a:p>
                      <a:pPr marL="0" marR="0">
                        <a:spcBef>
                          <a:spcPts val="0"/>
                        </a:spcBef>
                        <a:spcAft>
                          <a:spcPts val="0"/>
                        </a:spcAft>
                      </a:pPr>
                      <a:r>
                        <a:rPr lang="en-US" sz="3600" dirty="0">
                          <a:solidFill>
                            <a:srgbClr val="7030A0"/>
                          </a:solidFill>
                          <a:effectLst/>
                          <a:latin typeface="Calibri" charset="0"/>
                          <a:ea typeface="Calibri" charset="0"/>
                          <a:cs typeface="Times New Roman" charset="0"/>
                        </a:rPr>
                        <a:t>What is a Color Scheme?</a:t>
                      </a:r>
                      <a:endParaRPr lang="en-US" sz="36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3631475" y="2846610"/>
            <a:ext cx="3291840" cy="3539430"/>
          </a:xfrm>
          <a:prstGeom prst="rect">
            <a:avLst/>
          </a:prstGeom>
          <a:noFill/>
        </p:spPr>
        <p:txBody>
          <a:bodyPr wrap="square" rtlCol="0">
            <a:spAutoFit/>
          </a:bodyPr>
          <a:lstStyle/>
          <a:p>
            <a:r>
              <a:rPr lang="en-US" sz="2800" dirty="0">
                <a:solidFill>
                  <a:srgbClr val="7030A0"/>
                </a:solidFill>
              </a:rPr>
              <a:t>A</a:t>
            </a:r>
            <a:r>
              <a:rPr lang="en-US" sz="2800" dirty="0">
                <a:solidFill>
                  <a:srgbClr val="7030A0"/>
                </a:solidFill>
              </a:rPr>
              <a:t> </a:t>
            </a:r>
            <a:r>
              <a:rPr lang="en-US" sz="2800" b="1" dirty="0">
                <a:solidFill>
                  <a:srgbClr val="7030A0"/>
                </a:solidFill>
              </a:rPr>
              <a:t>color scheme</a:t>
            </a:r>
            <a:r>
              <a:rPr lang="en-US" sz="2800" dirty="0">
                <a:solidFill>
                  <a:srgbClr val="7030A0"/>
                </a:solidFill>
              </a:rPr>
              <a:t> is an association of colors based on an organizational </a:t>
            </a:r>
            <a:r>
              <a:rPr lang="en-US" sz="2800" dirty="0" smtClean="0">
                <a:solidFill>
                  <a:srgbClr val="7030A0"/>
                </a:solidFill>
              </a:rPr>
              <a:t>system.</a:t>
            </a:r>
          </a:p>
          <a:p>
            <a:r>
              <a:rPr lang="en-US" sz="2800" dirty="0" smtClean="0">
                <a:solidFill>
                  <a:srgbClr val="7030A0"/>
                </a:solidFill>
              </a:rPr>
              <a:t>In other words</a:t>
            </a:r>
            <a:endParaRPr lang="en-US" sz="2800" dirty="0">
              <a:solidFill>
                <a:srgbClr val="7030A0"/>
              </a:solidFill>
            </a:endParaRPr>
          </a:p>
          <a:p>
            <a:r>
              <a:rPr lang="en-US" sz="2800" dirty="0" smtClean="0">
                <a:solidFill>
                  <a:srgbClr val="7030A0"/>
                </a:solidFill>
              </a:rPr>
              <a:t>A </a:t>
            </a:r>
            <a:r>
              <a:rPr lang="en-US" sz="2800" b="1" dirty="0" smtClean="0">
                <a:solidFill>
                  <a:srgbClr val="7030A0"/>
                </a:solidFill>
              </a:rPr>
              <a:t>Plan </a:t>
            </a:r>
            <a:r>
              <a:rPr lang="en-US" sz="2800" dirty="0" smtClean="0">
                <a:solidFill>
                  <a:srgbClr val="7030A0"/>
                </a:solidFill>
              </a:rPr>
              <a:t>on how colors will be used.</a:t>
            </a:r>
            <a:endParaRPr lang="en-US" sz="2800" dirty="0">
              <a:solidFill>
                <a:srgbClr val="7030A0"/>
              </a:solidFill>
            </a:endParaRPr>
          </a:p>
        </p:txBody>
      </p:sp>
      <p:pic>
        <p:nvPicPr>
          <p:cNvPr id="5" name="Picture 4"/>
          <p:cNvPicPr>
            <a:picLocks noChangeAspect="1"/>
          </p:cNvPicPr>
          <p:nvPr/>
        </p:nvPicPr>
        <p:blipFill>
          <a:blip r:embed="rId3"/>
          <a:stretch>
            <a:fillRect/>
          </a:stretch>
        </p:blipFill>
        <p:spPr>
          <a:xfrm>
            <a:off x="7772400" y="3630547"/>
            <a:ext cx="3891354" cy="2818737"/>
          </a:xfrm>
          <a:prstGeom prst="rect">
            <a:avLst/>
          </a:prstGeom>
        </p:spPr>
      </p:pic>
      <p:sp>
        <p:nvSpPr>
          <p:cNvPr id="7" name="TextBox 6"/>
          <p:cNvSpPr txBox="1"/>
          <p:nvPr/>
        </p:nvSpPr>
        <p:spPr>
          <a:xfrm>
            <a:off x="7878138" y="2707217"/>
            <a:ext cx="3785616"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spTree>
    <p:extLst>
      <p:ext uri="{BB962C8B-B14F-4D97-AF65-F5344CB8AC3E}">
        <p14:creationId xmlns:p14="http://schemas.microsoft.com/office/powerpoint/2010/main" val="151246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28" y="57512"/>
            <a:ext cx="2848860" cy="1325563"/>
          </a:xfrm>
        </p:spPr>
        <p:txBody>
          <a:bodyPr>
            <a:noAutofit/>
          </a:bodyPr>
          <a:lstStyle/>
          <a:p>
            <a:r>
              <a:rPr lang="en-US" sz="5400" b="1" dirty="0" smtClean="0">
                <a:solidFill>
                  <a:srgbClr val="7030A0"/>
                </a:solidFill>
              </a:rPr>
              <a:t>Schemes</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6989769"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3" name="Table 2"/>
          <p:cNvGraphicFramePr>
            <a:graphicFrameLocks noGrp="1"/>
          </p:cNvGraphicFramePr>
          <p:nvPr>
            <p:extLst>
              <p:ext uri="{D42A27DB-BD31-4B8C-83A1-F6EECF244321}">
                <p14:modId xmlns:p14="http://schemas.microsoft.com/office/powerpoint/2010/main" val="1873039868"/>
              </p:ext>
            </p:extLst>
          </p:nvPr>
        </p:nvGraphicFramePr>
        <p:xfrm>
          <a:off x="603504" y="1773936"/>
          <a:ext cx="11192255" cy="4279392"/>
        </p:xfrm>
        <a:graphic>
          <a:graphicData uri="http://schemas.openxmlformats.org/drawingml/2006/table">
            <a:tbl>
              <a:tblPr firstRow="1" firstCol="1" bandRow="1"/>
              <a:tblGrid>
                <a:gridCol w="3328416"/>
                <a:gridCol w="3608249"/>
                <a:gridCol w="4255590"/>
              </a:tblGrid>
              <a:tr h="4279392">
                <a:tc>
                  <a:txBody>
                    <a:bodyPr/>
                    <a:lstStyle/>
                    <a:p>
                      <a:pPr marL="0" marR="0" algn="l">
                        <a:spcBef>
                          <a:spcPts val="0"/>
                        </a:spcBef>
                        <a:spcAft>
                          <a:spcPts val="0"/>
                        </a:spcAft>
                      </a:pPr>
                      <a:r>
                        <a:rPr lang="en-US" sz="2800" dirty="0" smtClean="0">
                          <a:solidFill>
                            <a:srgbClr val="7030A0"/>
                          </a:solidFill>
                          <a:effectLst/>
                          <a:latin typeface="Calibri" charset="0"/>
                          <a:ea typeface="Calibri" charset="0"/>
                          <a:cs typeface="Times New Roman" charset="0"/>
                        </a:rPr>
                        <a:t>    Monochromatic</a:t>
                      </a:r>
                      <a:endParaRPr lang="en-US" sz="2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772400" y="1773936"/>
            <a:ext cx="3785616"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pic>
        <p:nvPicPr>
          <p:cNvPr id="6" name="Picture 5"/>
          <p:cNvPicPr>
            <a:picLocks noChangeAspect="1"/>
          </p:cNvPicPr>
          <p:nvPr/>
        </p:nvPicPr>
        <p:blipFill>
          <a:blip r:embed="rId3"/>
          <a:stretch>
            <a:fillRect/>
          </a:stretch>
        </p:blipFill>
        <p:spPr>
          <a:xfrm>
            <a:off x="804672" y="2441234"/>
            <a:ext cx="3032027" cy="2670516"/>
          </a:xfrm>
          <a:prstGeom prst="rect">
            <a:avLst/>
          </a:prstGeom>
        </p:spPr>
      </p:pic>
      <p:sp>
        <p:nvSpPr>
          <p:cNvPr id="7" name="TextBox 6"/>
          <p:cNvSpPr txBox="1"/>
          <p:nvPr/>
        </p:nvSpPr>
        <p:spPr>
          <a:xfrm>
            <a:off x="4478669" y="1773936"/>
            <a:ext cx="2651760" cy="1384995"/>
          </a:xfrm>
          <a:prstGeom prst="rect">
            <a:avLst/>
          </a:prstGeom>
          <a:noFill/>
        </p:spPr>
        <p:txBody>
          <a:bodyPr wrap="square" rtlCol="0">
            <a:spAutoFit/>
          </a:bodyPr>
          <a:lstStyle/>
          <a:p>
            <a:r>
              <a:rPr lang="en-US" sz="2800" dirty="0" smtClean="0">
                <a:solidFill>
                  <a:srgbClr val="7030A0"/>
                </a:solidFill>
              </a:rPr>
              <a:t>ONE color is used with Tints and Shades</a:t>
            </a:r>
            <a:endParaRPr lang="en-US" sz="2800" dirty="0">
              <a:solidFill>
                <a:srgbClr val="7030A0"/>
              </a:solidFill>
            </a:endParaRPr>
          </a:p>
        </p:txBody>
      </p:sp>
      <p:pic>
        <p:nvPicPr>
          <p:cNvPr id="8" name="Picture 7"/>
          <p:cNvPicPr>
            <a:picLocks noChangeAspect="1"/>
          </p:cNvPicPr>
          <p:nvPr/>
        </p:nvPicPr>
        <p:blipFill>
          <a:blip r:embed="rId4"/>
          <a:stretch>
            <a:fillRect/>
          </a:stretch>
        </p:blipFill>
        <p:spPr>
          <a:xfrm>
            <a:off x="8458708" y="3088127"/>
            <a:ext cx="2413000" cy="2514600"/>
          </a:xfrm>
          <a:prstGeom prst="rect">
            <a:avLst/>
          </a:prstGeom>
        </p:spPr>
      </p:pic>
      <p:sp>
        <p:nvSpPr>
          <p:cNvPr id="9" name="TextBox 8"/>
          <p:cNvSpPr txBox="1"/>
          <p:nvPr/>
        </p:nvSpPr>
        <p:spPr>
          <a:xfrm>
            <a:off x="4037867" y="3542090"/>
            <a:ext cx="3496790" cy="1200329"/>
          </a:xfrm>
          <a:prstGeom prst="rect">
            <a:avLst/>
          </a:prstGeom>
          <a:noFill/>
        </p:spPr>
        <p:txBody>
          <a:bodyPr wrap="square" rtlCol="0">
            <a:spAutoFit/>
          </a:bodyPr>
          <a:lstStyle/>
          <a:p>
            <a:r>
              <a:rPr lang="en-US" sz="2400" dirty="0" smtClean="0">
                <a:solidFill>
                  <a:srgbClr val="7030A0"/>
                </a:solidFill>
              </a:rPr>
              <a:t>Examples:</a:t>
            </a:r>
          </a:p>
          <a:p>
            <a:r>
              <a:rPr lang="en-US" sz="2400" dirty="0">
                <a:solidFill>
                  <a:srgbClr val="7030A0"/>
                </a:solidFill>
              </a:rPr>
              <a:t> </a:t>
            </a:r>
            <a:r>
              <a:rPr lang="en-US" sz="2400" dirty="0" smtClean="0">
                <a:solidFill>
                  <a:srgbClr val="7030A0"/>
                </a:solidFill>
              </a:rPr>
              <a:t>1. Pink, Red, Burgundy</a:t>
            </a:r>
          </a:p>
          <a:p>
            <a:r>
              <a:rPr lang="en-US" sz="2400" dirty="0">
                <a:solidFill>
                  <a:srgbClr val="7030A0"/>
                </a:solidFill>
              </a:rPr>
              <a:t> </a:t>
            </a:r>
            <a:r>
              <a:rPr lang="en-US" sz="2400" dirty="0" smtClean="0">
                <a:solidFill>
                  <a:srgbClr val="7030A0"/>
                </a:solidFill>
              </a:rPr>
              <a:t>2. Baby blue, Blue, Navy </a:t>
            </a:r>
            <a:endParaRPr lang="en-US" sz="2400" dirty="0">
              <a:solidFill>
                <a:srgbClr val="7030A0"/>
              </a:solidFill>
            </a:endParaRPr>
          </a:p>
        </p:txBody>
      </p:sp>
    </p:spTree>
    <p:extLst>
      <p:ext uri="{BB962C8B-B14F-4D97-AF65-F5344CB8AC3E}">
        <p14:creationId xmlns:p14="http://schemas.microsoft.com/office/powerpoint/2010/main" val="1232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28" y="57512"/>
            <a:ext cx="2848860" cy="1325563"/>
          </a:xfrm>
        </p:spPr>
        <p:txBody>
          <a:bodyPr>
            <a:noAutofit/>
          </a:bodyPr>
          <a:lstStyle/>
          <a:p>
            <a:r>
              <a:rPr lang="en-US" sz="5400" b="1" dirty="0" smtClean="0">
                <a:solidFill>
                  <a:srgbClr val="7030A0"/>
                </a:solidFill>
              </a:rPr>
              <a:t>Schemes</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6989769"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3" name="Table 2"/>
          <p:cNvGraphicFramePr>
            <a:graphicFrameLocks noGrp="1"/>
          </p:cNvGraphicFramePr>
          <p:nvPr>
            <p:extLst>
              <p:ext uri="{D42A27DB-BD31-4B8C-83A1-F6EECF244321}">
                <p14:modId xmlns:p14="http://schemas.microsoft.com/office/powerpoint/2010/main" val="1213110620"/>
              </p:ext>
            </p:extLst>
          </p:nvPr>
        </p:nvGraphicFramePr>
        <p:xfrm>
          <a:off x="369829" y="1737360"/>
          <a:ext cx="11590522" cy="4224528"/>
        </p:xfrm>
        <a:graphic>
          <a:graphicData uri="http://schemas.openxmlformats.org/drawingml/2006/table">
            <a:tbl>
              <a:tblPr firstRow="1" firstCol="1" bandRow="1"/>
              <a:tblGrid>
                <a:gridCol w="3031739"/>
                <a:gridCol w="4151762"/>
                <a:gridCol w="4407021"/>
              </a:tblGrid>
              <a:tr h="4224528">
                <a:tc>
                  <a:txBody>
                    <a:bodyPr/>
                    <a:lstStyle/>
                    <a:p>
                      <a:pPr marL="0" marR="0" algn="l">
                        <a:spcBef>
                          <a:spcPts val="0"/>
                        </a:spcBef>
                        <a:spcAft>
                          <a:spcPts val="0"/>
                        </a:spcAft>
                      </a:pPr>
                      <a:r>
                        <a:rPr lang="en-US" sz="3200" dirty="0">
                          <a:solidFill>
                            <a:srgbClr val="7030A0"/>
                          </a:solidFill>
                          <a:effectLst/>
                          <a:latin typeface="Calibri" charset="0"/>
                          <a:ea typeface="Calibri" charset="0"/>
                          <a:cs typeface="Times New Roman" charset="0"/>
                        </a:rPr>
                        <a:t>Complementary</a:t>
                      </a:r>
                      <a:endParaRPr lang="en-US" sz="3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808975" y="1737360"/>
            <a:ext cx="4151376"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pic>
        <p:nvPicPr>
          <p:cNvPr id="6" name="Picture 5"/>
          <p:cNvPicPr>
            <a:picLocks noChangeAspect="1"/>
          </p:cNvPicPr>
          <p:nvPr/>
        </p:nvPicPr>
        <p:blipFill>
          <a:blip r:embed="rId3"/>
          <a:stretch>
            <a:fillRect/>
          </a:stretch>
        </p:blipFill>
        <p:spPr>
          <a:xfrm>
            <a:off x="369828" y="2199025"/>
            <a:ext cx="2906502" cy="2984754"/>
          </a:xfrm>
          <a:prstGeom prst="rect">
            <a:avLst/>
          </a:prstGeom>
        </p:spPr>
      </p:pic>
      <p:pic>
        <p:nvPicPr>
          <p:cNvPr id="7" name="Picture 6"/>
          <p:cNvPicPr>
            <a:picLocks noChangeAspect="1"/>
          </p:cNvPicPr>
          <p:nvPr/>
        </p:nvPicPr>
        <p:blipFill>
          <a:blip r:embed="rId4"/>
          <a:stretch>
            <a:fillRect/>
          </a:stretch>
        </p:blipFill>
        <p:spPr>
          <a:xfrm>
            <a:off x="7808975" y="3088279"/>
            <a:ext cx="3111500" cy="2095500"/>
          </a:xfrm>
          <a:prstGeom prst="rect">
            <a:avLst/>
          </a:prstGeom>
        </p:spPr>
      </p:pic>
      <p:sp>
        <p:nvSpPr>
          <p:cNvPr id="8" name="TextBox 7"/>
          <p:cNvSpPr txBox="1"/>
          <p:nvPr/>
        </p:nvSpPr>
        <p:spPr>
          <a:xfrm>
            <a:off x="4008938" y="1887950"/>
            <a:ext cx="3067428" cy="2308324"/>
          </a:xfrm>
          <a:prstGeom prst="rect">
            <a:avLst/>
          </a:prstGeom>
          <a:noFill/>
        </p:spPr>
        <p:txBody>
          <a:bodyPr wrap="square" rtlCol="0">
            <a:spAutoFit/>
          </a:bodyPr>
          <a:lstStyle/>
          <a:p>
            <a:r>
              <a:rPr lang="en-US" sz="3600" dirty="0" smtClean="0">
                <a:solidFill>
                  <a:srgbClr val="7030A0"/>
                </a:solidFill>
              </a:rPr>
              <a:t>Two colors that are opposite on the color wheel.</a:t>
            </a:r>
            <a:endParaRPr lang="en-US" sz="3600" dirty="0">
              <a:solidFill>
                <a:srgbClr val="7030A0"/>
              </a:solidFill>
            </a:endParaRPr>
          </a:p>
        </p:txBody>
      </p:sp>
    </p:spTree>
    <p:extLst>
      <p:ext uri="{BB962C8B-B14F-4D97-AF65-F5344CB8AC3E}">
        <p14:creationId xmlns:p14="http://schemas.microsoft.com/office/powerpoint/2010/main" val="5493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28" y="57512"/>
            <a:ext cx="2848860" cy="1325563"/>
          </a:xfrm>
        </p:spPr>
        <p:txBody>
          <a:bodyPr>
            <a:noAutofit/>
          </a:bodyPr>
          <a:lstStyle/>
          <a:p>
            <a:r>
              <a:rPr lang="en-US" sz="5400" b="1" dirty="0" smtClean="0">
                <a:solidFill>
                  <a:srgbClr val="7030A0"/>
                </a:solidFill>
              </a:rPr>
              <a:t>Schemes</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6989769"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3" name="Table 2"/>
          <p:cNvGraphicFramePr>
            <a:graphicFrameLocks noGrp="1"/>
          </p:cNvGraphicFramePr>
          <p:nvPr>
            <p:extLst>
              <p:ext uri="{D42A27DB-BD31-4B8C-83A1-F6EECF244321}">
                <p14:modId xmlns:p14="http://schemas.microsoft.com/office/powerpoint/2010/main" val="1920822032"/>
              </p:ext>
            </p:extLst>
          </p:nvPr>
        </p:nvGraphicFramePr>
        <p:xfrm>
          <a:off x="369827" y="1591056"/>
          <a:ext cx="11279628" cy="4242816"/>
        </p:xfrm>
        <a:graphic>
          <a:graphicData uri="http://schemas.openxmlformats.org/drawingml/2006/table">
            <a:tbl>
              <a:tblPr firstRow="1" firstCol="1" bandRow="1"/>
              <a:tblGrid>
                <a:gridCol w="3452365"/>
                <a:gridCol w="3538452"/>
                <a:gridCol w="4288811"/>
              </a:tblGrid>
              <a:tr h="4242816">
                <a:tc>
                  <a:txBody>
                    <a:bodyPr/>
                    <a:lstStyle/>
                    <a:p>
                      <a:pPr marL="0" marR="0" algn="l">
                        <a:spcBef>
                          <a:spcPts val="0"/>
                        </a:spcBef>
                        <a:spcAft>
                          <a:spcPts val="0"/>
                        </a:spcAft>
                      </a:pPr>
                      <a:r>
                        <a:rPr lang="en-US" sz="3200" dirty="0">
                          <a:solidFill>
                            <a:srgbClr val="7030A0"/>
                          </a:solidFill>
                          <a:effectLst/>
                          <a:latin typeface="Calibri" charset="0"/>
                          <a:ea typeface="Calibri" charset="0"/>
                          <a:cs typeface="Times New Roman" charset="0"/>
                        </a:rPr>
                        <a:t>Split-Complement</a:t>
                      </a:r>
                      <a:endParaRPr lang="en-US" sz="3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717536" y="1591056"/>
            <a:ext cx="3767328"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pic>
        <p:nvPicPr>
          <p:cNvPr id="6" name="Picture 5"/>
          <p:cNvPicPr>
            <a:picLocks noChangeAspect="1"/>
          </p:cNvPicPr>
          <p:nvPr/>
        </p:nvPicPr>
        <p:blipFill>
          <a:blip r:embed="rId3"/>
          <a:stretch>
            <a:fillRect/>
          </a:stretch>
        </p:blipFill>
        <p:spPr>
          <a:xfrm>
            <a:off x="369827" y="2052721"/>
            <a:ext cx="3302000" cy="3390900"/>
          </a:xfrm>
          <a:prstGeom prst="rect">
            <a:avLst/>
          </a:prstGeom>
        </p:spPr>
      </p:pic>
      <p:pic>
        <p:nvPicPr>
          <p:cNvPr id="7" name="Picture 6"/>
          <p:cNvPicPr>
            <a:picLocks noChangeAspect="1"/>
          </p:cNvPicPr>
          <p:nvPr/>
        </p:nvPicPr>
        <p:blipFill>
          <a:blip r:embed="rId4"/>
          <a:stretch>
            <a:fillRect/>
          </a:stretch>
        </p:blipFill>
        <p:spPr>
          <a:xfrm>
            <a:off x="7953502" y="2821579"/>
            <a:ext cx="2832100" cy="2705100"/>
          </a:xfrm>
          <a:prstGeom prst="rect">
            <a:avLst/>
          </a:prstGeom>
        </p:spPr>
      </p:pic>
      <p:sp>
        <p:nvSpPr>
          <p:cNvPr id="8" name="TextBox 7"/>
          <p:cNvSpPr txBox="1"/>
          <p:nvPr/>
        </p:nvSpPr>
        <p:spPr>
          <a:xfrm>
            <a:off x="3967706" y="1863969"/>
            <a:ext cx="3217985" cy="3108543"/>
          </a:xfrm>
          <a:prstGeom prst="rect">
            <a:avLst/>
          </a:prstGeom>
          <a:noFill/>
        </p:spPr>
        <p:txBody>
          <a:bodyPr wrap="square" rtlCol="0">
            <a:spAutoFit/>
          </a:bodyPr>
          <a:lstStyle/>
          <a:p>
            <a:r>
              <a:rPr lang="en-US" sz="2800" dirty="0" smtClean="0">
                <a:solidFill>
                  <a:srgbClr val="7030A0"/>
                </a:solidFill>
              </a:rPr>
              <a:t>Is </a:t>
            </a:r>
            <a:r>
              <a:rPr lang="en-US" sz="2800" dirty="0">
                <a:solidFill>
                  <a:srgbClr val="7030A0"/>
                </a:solidFill>
              </a:rPr>
              <a:t>a variation of the complementary color scheme. In addition to the base color, it uses the two colors adjacent to its complement.</a:t>
            </a:r>
            <a:endParaRPr lang="en-US" sz="2800" dirty="0">
              <a:solidFill>
                <a:srgbClr val="7030A0"/>
              </a:solidFill>
            </a:endParaRPr>
          </a:p>
        </p:txBody>
      </p:sp>
    </p:spTree>
    <p:extLst>
      <p:ext uri="{BB962C8B-B14F-4D97-AF65-F5344CB8AC3E}">
        <p14:creationId xmlns:p14="http://schemas.microsoft.com/office/powerpoint/2010/main" val="541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28" y="57512"/>
            <a:ext cx="2848860" cy="1325563"/>
          </a:xfrm>
        </p:spPr>
        <p:txBody>
          <a:bodyPr>
            <a:noAutofit/>
          </a:bodyPr>
          <a:lstStyle/>
          <a:p>
            <a:r>
              <a:rPr lang="en-US" sz="5400" b="1" dirty="0" smtClean="0">
                <a:solidFill>
                  <a:srgbClr val="7030A0"/>
                </a:solidFill>
              </a:rPr>
              <a:t>Schemes</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6989769"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3" name="Table 2"/>
          <p:cNvGraphicFramePr>
            <a:graphicFrameLocks noGrp="1"/>
          </p:cNvGraphicFramePr>
          <p:nvPr>
            <p:extLst>
              <p:ext uri="{D42A27DB-BD31-4B8C-83A1-F6EECF244321}">
                <p14:modId xmlns:p14="http://schemas.microsoft.com/office/powerpoint/2010/main" val="442340731"/>
              </p:ext>
            </p:extLst>
          </p:nvPr>
        </p:nvGraphicFramePr>
        <p:xfrm>
          <a:off x="369828" y="1572768"/>
          <a:ext cx="11480795" cy="4334256"/>
        </p:xfrm>
        <a:graphic>
          <a:graphicData uri="http://schemas.openxmlformats.org/drawingml/2006/table">
            <a:tbl>
              <a:tblPr firstRow="1" firstCol="1" bandRow="1"/>
              <a:tblGrid>
                <a:gridCol w="2864269"/>
                <a:gridCol w="4081103"/>
                <a:gridCol w="4535423"/>
              </a:tblGrid>
              <a:tr h="4334256">
                <a:tc>
                  <a:txBody>
                    <a:bodyPr/>
                    <a:lstStyle/>
                    <a:p>
                      <a:pPr marL="0" marR="0" algn="l">
                        <a:spcBef>
                          <a:spcPts val="0"/>
                        </a:spcBef>
                        <a:spcAft>
                          <a:spcPts val="0"/>
                        </a:spcAft>
                      </a:pPr>
                      <a:r>
                        <a:rPr lang="en-US" sz="4400" dirty="0">
                          <a:solidFill>
                            <a:srgbClr val="7030A0"/>
                          </a:solidFill>
                          <a:effectLst/>
                          <a:latin typeface="Calibri" charset="0"/>
                          <a:ea typeface="Calibri" charset="0"/>
                          <a:cs typeface="Times New Roman" charset="0"/>
                        </a:rPr>
                        <a:t>Analogous</a:t>
                      </a:r>
                      <a:endParaRPr lang="en-US" sz="4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772400" y="1773936"/>
            <a:ext cx="3785616"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pic>
        <p:nvPicPr>
          <p:cNvPr id="8" name="Picture 7"/>
          <p:cNvPicPr>
            <a:picLocks noChangeAspect="1"/>
          </p:cNvPicPr>
          <p:nvPr/>
        </p:nvPicPr>
        <p:blipFill>
          <a:blip r:embed="rId3"/>
          <a:stretch>
            <a:fillRect/>
          </a:stretch>
        </p:blipFill>
        <p:spPr>
          <a:xfrm>
            <a:off x="391731" y="2441234"/>
            <a:ext cx="2805053" cy="2880574"/>
          </a:xfrm>
          <a:prstGeom prst="rect">
            <a:avLst/>
          </a:prstGeom>
        </p:spPr>
      </p:pic>
      <p:pic>
        <p:nvPicPr>
          <p:cNvPr id="9" name="Picture 8"/>
          <p:cNvPicPr>
            <a:picLocks noChangeAspect="1"/>
          </p:cNvPicPr>
          <p:nvPr/>
        </p:nvPicPr>
        <p:blipFill>
          <a:blip r:embed="rId4"/>
          <a:stretch>
            <a:fillRect/>
          </a:stretch>
        </p:blipFill>
        <p:spPr>
          <a:xfrm>
            <a:off x="7317171" y="3262039"/>
            <a:ext cx="4533452" cy="2252007"/>
          </a:xfrm>
          <a:prstGeom prst="rect">
            <a:avLst/>
          </a:prstGeom>
        </p:spPr>
      </p:pic>
      <p:sp>
        <p:nvSpPr>
          <p:cNvPr id="10" name="TextBox 9"/>
          <p:cNvSpPr txBox="1"/>
          <p:nvPr/>
        </p:nvSpPr>
        <p:spPr>
          <a:xfrm>
            <a:off x="3657600" y="1969477"/>
            <a:ext cx="3323492" cy="1569660"/>
          </a:xfrm>
          <a:prstGeom prst="rect">
            <a:avLst/>
          </a:prstGeom>
          <a:noFill/>
        </p:spPr>
        <p:txBody>
          <a:bodyPr wrap="square" rtlCol="0">
            <a:spAutoFit/>
          </a:bodyPr>
          <a:lstStyle/>
          <a:p>
            <a:r>
              <a:rPr lang="en-US" sz="2400" dirty="0" smtClean="0">
                <a:solidFill>
                  <a:srgbClr val="7030A0"/>
                </a:solidFill>
              </a:rPr>
              <a:t>Three to five colors that are next to each other on the color wheel. They share a common hue.</a:t>
            </a:r>
            <a:endParaRPr lang="en-US" sz="2400" dirty="0">
              <a:solidFill>
                <a:srgbClr val="7030A0"/>
              </a:solidFill>
            </a:endParaRPr>
          </a:p>
        </p:txBody>
      </p:sp>
      <p:sp>
        <p:nvSpPr>
          <p:cNvPr id="11" name="TextBox 10"/>
          <p:cNvSpPr txBox="1"/>
          <p:nvPr/>
        </p:nvSpPr>
        <p:spPr>
          <a:xfrm>
            <a:off x="3657600" y="3780692"/>
            <a:ext cx="3323492" cy="1200329"/>
          </a:xfrm>
          <a:prstGeom prst="rect">
            <a:avLst/>
          </a:prstGeom>
          <a:noFill/>
        </p:spPr>
        <p:txBody>
          <a:bodyPr wrap="square" rtlCol="0">
            <a:spAutoFit/>
          </a:bodyPr>
          <a:lstStyle/>
          <a:p>
            <a:r>
              <a:rPr lang="en-US" sz="2400" dirty="0" smtClean="0">
                <a:solidFill>
                  <a:srgbClr val="7030A0"/>
                </a:solidFill>
              </a:rPr>
              <a:t>Example: Orange, Yellow-orange, Yellow, Yellow-Green, Green</a:t>
            </a:r>
            <a:endParaRPr lang="en-US" sz="2400" dirty="0">
              <a:solidFill>
                <a:srgbClr val="7030A0"/>
              </a:solidFill>
            </a:endParaRPr>
          </a:p>
        </p:txBody>
      </p:sp>
    </p:spTree>
    <p:extLst>
      <p:ext uri="{BB962C8B-B14F-4D97-AF65-F5344CB8AC3E}">
        <p14:creationId xmlns:p14="http://schemas.microsoft.com/office/powerpoint/2010/main" val="169602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28" y="57512"/>
            <a:ext cx="2848860" cy="1325563"/>
          </a:xfrm>
        </p:spPr>
        <p:txBody>
          <a:bodyPr>
            <a:noAutofit/>
          </a:bodyPr>
          <a:lstStyle/>
          <a:p>
            <a:r>
              <a:rPr lang="en-US" sz="5400" b="1" dirty="0" smtClean="0">
                <a:solidFill>
                  <a:srgbClr val="7030A0"/>
                </a:solidFill>
              </a:rPr>
              <a:t>Schemes</a:t>
            </a:r>
            <a:r>
              <a:rPr lang="en-US" sz="8800" b="1" dirty="0" smtClean="0">
                <a:solidFill>
                  <a:srgbClr val="7030A0"/>
                </a:solidFill>
              </a:rPr>
              <a:t> </a:t>
            </a:r>
            <a:endParaRPr lang="en-US" sz="8800" b="1" dirty="0">
              <a:solidFill>
                <a:srgbClr val="7030A0"/>
              </a:solidFill>
            </a:endParaRPr>
          </a:p>
        </p:txBody>
      </p:sp>
      <p:pic>
        <p:nvPicPr>
          <p:cNvPr id="4" name="Google Shape;1067;p40"/>
          <p:cNvPicPr preferRelativeResize="0"/>
          <p:nvPr/>
        </p:nvPicPr>
        <p:blipFill>
          <a:blip r:embed="rId2">
            <a:alphaModFix/>
          </a:blip>
          <a:stretch>
            <a:fillRect/>
          </a:stretch>
        </p:blipFill>
        <p:spPr>
          <a:xfrm rot="5400000">
            <a:off x="6989769" y="-3118295"/>
            <a:ext cx="575401" cy="7677178"/>
          </a:xfrm>
          <a:prstGeom prst="rect">
            <a:avLst/>
          </a:prstGeom>
          <a:gradFill>
            <a:gsLst>
              <a:gs pos="0">
                <a:srgbClr val="D5B2FF"/>
              </a:gs>
              <a:gs pos="100000">
                <a:srgbClr val="7030A0"/>
              </a:gs>
            </a:gsLst>
            <a:path path="circle">
              <a:fillToRect l="50000" t="50000" r="50000" b="50000"/>
            </a:path>
          </a:gradFill>
          <a:ln>
            <a:noFill/>
          </a:ln>
        </p:spPr>
      </p:pic>
      <p:graphicFrame>
        <p:nvGraphicFramePr>
          <p:cNvPr id="3" name="Table 2"/>
          <p:cNvGraphicFramePr>
            <a:graphicFrameLocks noGrp="1"/>
          </p:cNvGraphicFramePr>
          <p:nvPr>
            <p:extLst>
              <p:ext uri="{D42A27DB-BD31-4B8C-83A1-F6EECF244321}">
                <p14:modId xmlns:p14="http://schemas.microsoft.com/office/powerpoint/2010/main" val="1877957419"/>
              </p:ext>
            </p:extLst>
          </p:nvPr>
        </p:nvGraphicFramePr>
        <p:xfrm>
          <a:off x="369828" y="1645920"/>
          <a:ext cx="11425931" cy="4645152"/>
        </p:xfrm>
        <a:graphic>
          <a:graphicData uri="http://schemas.openxmlformats.org/drawingml/2006/table">
            <a:tbl>
              <a:tblPr firstRow="1" firstCol="1" bandRow="1"/>
              <a:tblGrid>
                <a:gridCol w="3251196"/>
                <a:gridCol w="3566160"/>
                <a:gridCol w="4608575"/>
              </a:tblGrid>
              <a:tr h="4645152">
                <a:tc>
                  <a:txBody>
                    <a:bodyPr/>
                    <a:lstStyle/>
                    <a:p>
                      <a:pPr marL="0" marR="0" algn="l">
                        <a:spcBef>
                          <a:spcPts val="0"/>
                        </a:spcBef>
                        <a:spcAft>
                          <a:spcPts val="0"/>
                        </a:spcAft>
                      </a:pPr>
                      <a:r>
                        <a:rPr lang="en-US" sz="3600" dirty="0" smtClean="0">
                          <a:solidFill>
                            <a:srgbClr val="7030A0"/>
                          </a:solidFill>
                          <a:effectLst/>
                          <a:latin typeface="Calibri" charset="0"/>
                          <a:ea typeface="Calibri" charset="0"/>
                          <a:cs typeface="Times New Roman" charset="0"/>
                        </a:rPr>
                        <a:t>  Triadic/Triadic</a:t>
                      </a:r>
                      <a:endParaRPr lang="en-US" sz="36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200" dirty="0">
                          <a:solidFill>
                            <a:srgbClr val="7030A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772400" y="1773936"/>
            <a:ext cx="3785616" cy="923330"/>
          </a:xfrm>
          <a:prstGeom prst="rect">
            <a:avLst/>
          </a:prstGeom>
          <a:noFill/>
        </p:spPr>
        <p:txBody>
          <a:bodyPr wrap="square" rtlCol="0">
            <a:spAutoFit/>
          </a:bodyPr>
          <a:lstStyle/>
          <a:p>
            <a:r>
              <a:rPr lang="en-US" dirty="0"/>
              <a:t>In this space you will add your own illustrations. You may not just copy the illustrations in this presentation!</a:t>
            </a:r>
          </a:p>
        </p:txBody>
      </p:sp>
      <p:pic>
        <p:nvPicPr>
          <p:cNvPr id="6" name="Picture 5"/>
          <p:cNvPicPr>
            <a:picLocks noChangeAspect="1"/>
          </p:cNvPicPr>
          <p:nvPr/>
        </p:nvPicPr>
        <p:blipFill>
          <a:blip r:embed="rId3"/>
          <a:stretch>
            <a:fillRect/>
          </a:stretch>
        </p:blipFill>
        <p:spPr>
          <a:xfrm>
            <a:off x="478952" y="2448687"/>
            <a:ext cx="2959928" cy="3039618"/>
          </a:xfrm>
          <a:prstGeom prst="rect">
            <a:avLst/>
          </a:prstGeom>
        </p:spPr>
      </p:pic>
      <p:pic>
        <p:nvPicPr>
          <p:cNvPr id="7" name="Picture 6"/>
          <p:cNvPicPr>
            <a:picLocks noChangeAspect="1"/>
          </p:cNvPicPr>
          <p:nvPr/>
        </p:nvPicPr>
        <p:blipFill>
          <a:blip r:embed="rId4"/>
          <a:stretch>
            <a:fillRect/>
          </a:stretch>
        </p:blipFill>
        <p:spPr>
          <a:xfrm>
            <a:off x="7277468" y="2901695"/>
            <a:ext cx="4449583" cy="2586609"/>
          </a:xfrm>
          <a:prstGeom prst="rect">
            <a:avLst/>
          </a:prstGeom>
        </p:spPr>
      </p:pic>
      <p:sp>
        <p:nvSpPr>
          <p:cNvPr id="8" name="TextBox 7"/>
          <p:cNvSpPr txBox="1"/>
          <p:nvPr/>
        </p:nvSpPr>
        <p:spPr>
          <a:xfrm>
            <a:off x="3881066" y="2097101"/>
            <a:ext cx="2954215" cy="1569660"/>
          </a:xfrm>
          <a:prstGeom prst="rect">
            <a:avLst/>
          </a:prstGeom>
          <a:noFill/>
        </p:spPr>
        <p:txBody>
          <a:bodyPr wrap="square" rtlCol="0">
            <a:spAutoFit/>
          </a:bodyPr>
          <a:lstStyle/>
          <a:p>
            <a:r>
              <a:rPr lang="en-US" sz="2400" dirty="0">
                <a:solidFill>
                  <a:srgbClr val="7030A0"/>
                </a:solidFill>
              </a:rPr>
              <a:t>Uses colors that are evenly spaced around the color wheel</a:t>
            </a:r>
            <a:r>
              <a:rPr lang="en-US" sz="2400" dirty="0" smtClean="0">
                <a:solidFill>
                  <a:srgbClr val="7030A0"/>
                </a:solidFill>
              </a:rPr>
              <a:t>. Think equilateral triangle</a:t>
            </a:r>
            <a:endParaRPr lang="en-US" sz="1600" dirty="0">
              <a:solidFill>
                <a:srgbClr val="7030A0"/>
              </a:solidFill>
              <a:latin typeface="Calibri" charset="0"/>
              <a:ea typeface="Calibri" charset="0"/>
              <a:cs typeface="Times New Roman" charset="0"/>
            </a:endParaRPr>
          </a:p>
        </p:txBody>
      </p:sp>
      <p:sp>
        <p:nvSpPr>
          <p:cNvPr id="9" name="TextBox 8"/>
          <p:cNvSpPr txBox="1"/>
          <p:nvPr/>
        </p:nvSpPr>
        <p:spPr>
          <a:xfrm>
            <a:off x="4102159" y="4117942"/>
            <a:ext cx="2954215" cy="1938992"/>
          </a:xfrm>
          <a:prstGeom prst="rect">
            <a:avLst/>
          </a:prstGeom>
          <a:noFill/>
        </p:spPr>
        <p:txBody>
          <a:bodyPr wrap="square" rtlCol="0">
            <a:spAutoFit/>
          </a:bodyPr>
          <a:lstStyle/>
          <a:p>
            <a:r>
              <a:rPr lang="en-US" sz="2400" dirty="0" smtClean="0">
                <a:solidFill>
                  <a:srgbClr val="7030A0"/>
                </a:solidFill>
              </a:rPr>
              <a:t>Correct combinations</a:t>
            </a:r>
          </a:p>
          <a:p>
            <a:r>
              <a:rPr lang="en-US" sz="2400" dirty="0">
                <a:solidFill>
                  <a:srgbClr val="7030A0"/>
                </a:solidFill>
              </a:rPr>
              <a:t> </a:t>
            </a:r>
            <a:r>
              <a:rPr lang="en-US" sz="2400" dirty="0" smtClean="0">
                <a:solidFill>
                  <a:srgbClr val="7030A0"/>
                </a:solidFill>
              </a:rPr>
              <a:t>   1.  R, Y, B</a:t>
            </a:r>
          </a:p>
          <a:p>
            <a:r>
              <a:rPr lang="en-US" sz="2400" dirty="0" smtClean="0">
                <a:solidFill>
                  <a:srgbClr val="7030A0"/>
                </a:solidFill>
              </a:rPr>
              <a:t>    2.  RO, BV, YG</a:t>
            </a:r>
          </a:p>
          <a:p>
            <a:r>
              <a:rPr lang="en-US" sz="2400" dirty="0" smtClean="0">
                <a:solidFill>
                  <a:srgbClr val="7030A0"/>
                </a:solidFill>
              </a:rPr>
              <a:t>    3.  O, G, V</a:t>
            </a:r>
          </a:p>
          <a:p>
            <a:r>
              <a:rPr lang="en-US" sz="2400" dirty="0" smtClean="0">
                <a:solidFill>
                  <a:srgbClr val="7030A0"/>
                </a:solidFill>
              </a:rPr>
              <a:t>    4.  YO, RV, BG</a:t>
            </a:r>
            <a:endParaRPr lang="en-US" sz="2400" dirty="0">
              <a:solidFill>
                <a:srgbClr val="7030A0"/>
              </a:solidFill>
            </a:endParaRPr>
          </a:p>
        </p:txBody>
      </p:sp>
    </p:spTree>
    <p:extLst>
      <p:ext uri="{BB962C8B-B14F-4D97-AF65-F5344CB8AC3E}">
        <p14:creationId xmlns:p14="http://schemas.microsoft.com/office/powerpoint/2010/main" val="1932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621</Words>
  <Application>Microsoft Macintosh PowerPoint</Application>
  <PresentationFormat>Widescreen</PresentationFormat>
  <Paragraphs>153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Times New Roman</vt:lpstr>
      <vt:lpstr>Arial</vt:lpstr>
      <vt:lpstr>Office Theme</vt:lpstr>
      <vt:lpstr>COLOR</vt:lpstr>
      <vt:lpstr>You will be using your  “Color notes” worksheet to take notes from this presentation</vt:lpstr>
      <vt:lpstr>GROUPS </vt:lpstr>
      <vt:lpstr>Scheme </vt:lpstr>
      <vt:lpstr>Schemes </vt:lpstr>
      <vt:lpstr>Schemes </vt:lpstr>
      <vt:lpstr>Schemes </vt:lpstr>
      <vt:lpstr>Schemes </vt:lpstr>
      <vt:lpstr>Schemes </vt:lpstr>
      <vt:lpstr>Schemes </vt:lpstr>
      <vt:lpstr>Schemes </vt:lpstr>
      <vt:lpstr>PowerPoint Presentation</vt:lpstr>
      <vt:lpstr>COLOR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Beach, Patricia L.</dc:creator>
  <cp:lastModifiedBy>Beach, Patricia L.</cp:lastModifiedBy>
  <cp:revision>20</cp:revision>
  <dcterms:created xsi:type="dcterms:W3CDTF">2020-08-13T01:29:04Z</dcterms:created>
  <dcterms:modified xsi:type="dcterms:W3CDTF">2020-08-16T17:06:55Z</dcterms:modified>
</cp:coreProperties>
</file>