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7"/>
  </p:notesMasterIdLst>
  <p:sldIdLst>
    <p:sldId id="256" r:id="rId2"/>
    <p:sldId id="259" r:id="rId3"/>
    <p:sldId id="260" r:id="rId4"/>
    <p:sldId id="268" r:id="rId5"/>
    <p:sldId id="263" r:id="rId6"/>
    <p:sldId id="269" r:id="rId7"/>
    <p:sldId id="264" r:id="rId8"/>
    <p:sldId id="270" r:id="rId9"/>
    <p:sldId id="271" r:id="rId10"/>
    <p:sldId id="265" r:id="rId11"/>
    <p:sldId id="266" r:id="rId12"/>
    <p:sldId id="272" r:id="rId13"/>
    <p:sldId id="267" r:id="rId14"/>
    <p:sldId id="273" r:id="rId15"/>
    <p:sldId id="262"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898A"/>
    <a:srgbClr val="FFA2A2"/>
    <a:srgbClr val="FFC1EE"/>
    <a:srgbClr val="FF8AD8"/>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75D547-472E-43B9-ABA6-19AF8C7BB0B8}">
  <a:tblStyle styleId="{0675D547-472E-43B9-ABA6-19AF8C7BB0B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42"/>
    <p:restoredTop sz="95545"/>
  </p:normalViewPr>
  <p:slideViewPr>
    <p:cSldViewPr snapToGrid="0" snapToObjects="1">
      <p:cViewPr varScale="1">
        <p:scale>
          <a:sx n="99" d="100"/>
          <a:sy n="99" d="100"/>
        </p:scale>
        <p:origin x="18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351990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9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07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79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99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752800" y="1019899"/>
            <a:ext cx="8043470" cy="113087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6600" dirty="0" smtClean="0"/>
              <a:t>Art Criticism</a:t>
            </a:r>
            <a:endParaRPr sz="6600" dirty="0"/>
          </a:p>
        </p:txBody>
      </p:sp>
      <p:sp>
        <p:nvSpPr>
          <p:cNvPr id="2" name="Subtitle 1"/>
          <p:cNvSpPr>
            <a:spLocks noGrp="1"/>
          </p:cNvSpPr>
          <p:nvPr>
            <p:ph type="subTitle" idx="1"/>
          </p:nvPr>
        </p:nvSpPr>
        <p:spPr>
          <a:xfrm>
            <a:off x="752800" y="3435702"/>
            <a:ext cx="2157825" cy="784800"/>
          </a:xfrm>
        </p:spPr>
        <p:txBody>
          <a:bodyPr/>
          <a:lstStyle/>
          <a:p>
            <a:r>
              <a:rPr lang="en-US" dirty="0" smtClean="0">
                <a:solidFill>
                  <a:schemeClr val="tx1"/>
                </a:solidFill>
              </a:rPr>
              <a:t>Cornell notes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59161532"/>
              </p:ext>
            </p:extLst>
          </p:nvPr>
        </p:nvGraphicFramePr>
        <p:xfrm>
          <a:off x="257577" y="127279"/>
          <a:ext cx="8734152" cy="3762142"/>
        </p:xfrm>
        <a:graphic>
          <a:graphicData uri="http://schemas.openxmlformats.org/drawingml/2006/table">
            <a:tbl>
              <a:tblPr firstRow="1" firstCol="1" bandRow="1"/>
              <a:tblGrid>
                <a:gridCol w="3094441"/>
                <a:gridCol w="2695628"/>
                <a:gridCol w="2944083"/>
              </a:tblGrid>
              <a:tr h="3762142">
                <a:tc>
                  <a:txBody>
                    <a:bodyPr/>
                    <a:lstStyle/>
                    <a:p>
                      <a:pPr marL="0" marR="0" algn="l">
                        <a:spcBef>
                          <a:spcPts val="0"/>
                        </a:spcBef>
                        <a:spcAft>
                          <a:spcPts val="0"/>
                        </a:spcAft>
                      </a:pPr>
                      <a:r>
                        <a:rPr lang="en-US" sz="4400" b="1" dirty="0" smtClean="0">
                          <a:solidFill>
                            <a:srgbClr val="538135"/>
                          </a:solidFill>
                          <a:effectLst/>
                          <a:latin typeface="Calibri" charset="0"/>
                          <a:ea typeface="Calibri" charset="0"/>
                          <a:cs typeface="Times New Roman" charset="0"/>
                        </a:rPr>
                        <a:t>2. ANALYZE</a:t>
                      </a:r>
                      <a:endParaRPr lang="en-US" sz="24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538135"/>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10</a:t>
            </a:fld>
            <a:endParaRPr lang="uk-UA"/>
          </a:p>
        </p:txBody>
      </p:sp>
      <p:sp>
        <p:nvSpPr>
          <p:cNvPr id="4" name="TextBox 3"/>
          <p:cNvSpPr txBox="1"/>
          <p:nvPr/>
        </p:nvSpPr>
        <p:spPr>
          <a:xfrm>
            <a:off x="6128601" y="261479"/>
            <a:ext cx="2536428" cy="830997"/>
          </a:xfrm>
          <a:prstGeom prst="rect">
            <a:avLst/>
          </a:prstGeom>
          <a:noFill/>
        </p:spPr>
        <p:txBody>
          <a:bodyPr wrap="square" rtlCol="0">
            <a:spAutoFit/>
          </a:bodyPr>
          <a:lstStyle/>
          <a:p>
            <a:r>
              <a:rPr lang="en-US" sz="1200" dirty="0"/>
              <a:t>In this space you will add your own illustrations. You may not just copy the illustrations in this presentation!</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9922" y="839989"/>
            <a:ext cx="893164" cy="950175"/>
          </a:xfrm>
          <a:prstGeom prst="rect">
            <a:avLst/>
          </a:prstGeom>
        </p:spPr>
      </p:pic>
      <p:sp>
        <p:nvSpPr>
          <p:cNvPr id="6" name="TextBox 5"/>
          <p:cNvSpPr txBox="1"/>
          <p:nvPr/>
        </p:nvSpPr>
        <p:spPr>
          <a:xfrm>
            <a:off x="3436562" y="261479"/>
            <a:ext cx="2640169" cy="1938992"/>
          </a:xfrm>
          <a:prstGeom prst="rect">
            <a:avLst/>
          </a:prstGeom>
          <a:noFill/>
        </p:spPr>
        <p:txBody>
          <a:bodyPr wrap="square" rtlCol="0">
            <a:spAutoFit/>
          </a:bodyPr>
          <a:lstStyle/>
          <a:p>
            <a:r>
              <a:rPr lang="en-US" sz="2000" dirty="0" smtClean="0">
                <a:solidFill>
                  <a:schemeClr val="bg2">
                    <a:lumMod val="75000"/>
                  </a:schemeClr>
                </a:solidFill>
              </a:rPr>
              <a:t>1.Which Elements of Art did the artist use?</a:t>
            </a:r>
          </a:p>
          <a:p>
            <a:r>
              <a:rPr lang="en-US" sz="2000" dirty="0" smtClean="0">
                <a:solidFill>
                  <a:schemeClr val="bg2">
                    <a:lumMod val="75000"/>
                  </a:schemeClr>
                </a:solidFill>
              </a:rPr>
              <a:t>2.Which Principles of Design were used when making the work?</a:t>
            </a:r>
            <a:endParaRPr lang="en-US" sz="2000" dirty="0">
              <a:solidFill>
                <a:schemeClr val="bg2">
                  <a:lumMod val="75000"/>
                </a:schemeClr>
              </a:solidFill>
            </a:endParaRPr>
          </a:p>
        </p:txBody>
      </p:sp>
      <p:sp>
        <p:nvSpPr>
          <p:cNvPr id="8" name="TextBox 7"/>
          <p:cNvSpPr txBox="1"/>
          <p:nvPr/>
        </p:nvSpPr>
        <p:spPr>
          <a:xfrm>
            <a:off x="619922" y="2125014"/>
            <a:ext cx="2342219" cy="1200329"/>
          </a:xfrm>
          <a:prstGeom prst="rect">
            <a:avLst/>
          </a:prstGeom>
          <a:noFill/>
        </p:spPr>
        <p:txBody>
          <a:bodyPr wrap="square" rtlCol="0">
            <a:spAutoFit/>
          </a:bodyPr>
          <a:lstStyle/>
          <a:p>
            <a:r>
              <a:rPr lang="en-US" sz="2400" dirty="0" smtClean="0">
                <a:solidFill>
                  <a:schemeClr val="bg2">
                    <a:lumMod val="75000"/>
                  </a:schemeClr>
                </a:solidFill>
              </a:rPr>
              <a:t>How did the artist make the artwork?</a:t>
            </a:r>
            <a:endParaRPr lang="en-US" sz="2400" dirty="0">
              <a:solidFill>
                <a:schemeClr val="bg2">
                  <a:lumMod val="75000"/>
                </a:schemeClr>
              </a:solidFill>
            </a:endParaRPr>
          </a:p>
        </p:txBody>
      </p:sp>
      <p:sp>
        <p:nvSpPr>
          <p:cNvPr id="9" name="TextBox 8"/>
          <p:cNvSpPr txBox="1"/>
          <p:nvPr/>
        </p:nvSpPr>
        <p:spPr>
          <a:xfrm>
            <a:off x="3436562" y="2417401"/>
            <a:ext cx="2384689" cy="1015663"/>
          </a:xfrm>
          <a:prstGeom prst="rect">
            <a:avLst/>
          </a:prstGeom>
          <a:noFill/>
        </p:spPr>
        <p:txBody>
          <a:bodyPr wrap="square" rtlCol="0">
            <a:spAutoFit/>
          </a:bodyPr>
          <a:lstStyle/>
          <a:p>
            <a:r>
              <a:rPr lang="en-US" sz="2000" dirty="0" smtClean="0">
                <a:solidFill>
                  <a:schemeClr val="bg2">
                    <a:lumMod val="75000"/>
                  </a:schemeClr>
                </a:solidFill>
              </a:rPr>
              <a:t>3. Give specific details on how they were used!</a:t>
            </a:r>
            <a:endParaRPr lang="en-US" sz="2000" dirty="0">
              <a:solidFill>
                <a:schemeClr val="bg2">
                  <a:lumMod val="75000"/>
                </a:schemeClr>
              </a:solidFill>
            </a:endParaRPr>
          </a:p>
        </p:txBody>
      </p:sp>
    </p:spTree>
    <p:extLst>
      <p:ext uri="{BB962C8B-B14F-4D97-AF65-F5344CB8AC3E}">
        <p14:creationId xmlns:p14="http://schemas.microsoft.com/office/powerpoint/2010/main" val="133466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11</a:t>
            </a:fld>
            <a:endParaRPr lang="uk-UA"/>
          </a:p>
        </p:txBody>
      </p:sp>
      <p:graphicFrame>
        <p:nvGraphicFramePr>
          <p:cNvPr id="3" name="Table 2"/>
          <p:cNvGraphicFramePr>
            <a:graphicFrameLocks noGrp="1"/>
          </p:cNvGraphicFramePr>
          <p:nvPr>
            <p:extLst>
              <p:ext uri="{D42A27DB-BD31-4B8C-83A1-F6EECF244321}">
                <p14:modId xmlns:p14="http://schemas.microsoft.com/office/powerpoint/2010/main" val="1553851746"/>
              </p:ext>
            </p:extLst>
          </p:nvPr>
        </p:nvGraphicFramePr>
        <p:xfrm>
          <a:off x="244698" y="399979"/>
          <a:ext cx="8747030" cy="3695503"/>
        </p:xfrm>
        <a:graphic>
          <a:graphicData uri="http://schemas.openxmlformats.org/drawingml/2006/table">
            <a:tbl>
              <a:tblPr firstRow="1" firstCol="1" bandRow="1"/>
              <a:tblGrid>
                <a:gridCol w="2743201"/>
                <a:gridCol w="2751121"/>
                <a:gridCol w="3252708"/>
              </a:tblGrid>
              <a:tr h="3695503">
                <a:tc>
                  <a:txBody>
                    <a:bodyPr/>
                    <a:lstStyle/>
                    <a:p>
                      <a:pPr marL="0" marR="0" algn="l">
                        <a:spcBef>
                          <a:spcPts val="0"/>
                        </a:spcBef>
                        <a:spcAft>
                          <a:spcPts val="0"/>
                        </a:spcAft>
                      </a:pPr>
                      <a:r>
                        <a:rPr lang="en-US" sz="3600" b="1" dirty="0" smtClean="0">
                          <a:solidFill>
                            <a:srgbClr val="FFA500"/>
                          </a:solidFill>
                          <a:effectLst/>
                          <a:latin typeface="Calibri" charset="0"/>
                          <a:ea typeface="Calibri" charset="0"/>
                          <a:cs typeface="Times New Roman" charset="0"/>
                        </a:rPr>
                        <a:t>3. </a:t>
                      </a:r>
                      <a:r>
                        <a:rPr lang="en-US" sz="3600" b="1" dirty="0" smtClean="0">
                          <a:solidFill>
                            <a:schemeClr val="tx1"/>
                          </a:solidFill>
                          <a:effectLst/>
                          <a:latin typeface="Calibri" charset="0"/>
                          <a:ea typeface="Calibri" charset="0"/>
                          <a:cs typeface="Times New Roman" charset="0"/>
                        </a:rPr>
                        <a:t>INTERPRET</a:t>
                      </a:r>
                      <a:endParaRPr lang="en-US" sz="1800" dirty="0">
                        <a:solidFill>
                          <a:schemeClr val="tx1"/>
                        </a:solidFill>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A5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TextBox 9"/>
          <p:cNvSpPr txBox="1"/>
          <p:nvPr/>
        </p:nvSpPr>
        <p:spPr>
          <a:xfrm>
            <a:off x="1198357" y="1017716"/>
            <a:ext cx="6839712"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1550107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12</a:t>
            </a:fld>
            <a:endParaRPr lang="uk-UA"/>
          </a:p>
        </p:txBody>
      </p:sp>
      <p:graphicFrame>
        <p:nvGraphicFramePr>
          <p:cNvPr id="3" name="Table 2"/>
          <p:cNvGraphicFramePr>
            <a:graphicFrameLocks noGrp="1"/>
          </p:cNvGraphicFramePr>
          <p:nvPr>
            <p:extLst>
              <p:ext uri="{D42A27DB-BD31-4B8C-83A1-F6EECF244321}">
                <p14:modId xmlns:p14="http://schemas.microsoft.com/office/powerpoint/2010/main" val="1180973381"/>
              </p:ext>
            </p:extLst>
          </p:nvPr>
        </p:nvGraphicFramePr>
        <p:xfrm>
          <a:off x="244698" y="399979"/>
          <a:ext cx="8747030" cy="3695503"/>
        </p:xfrm>
        <a:graphic>
          <a:graphicData uri="http://schemas.openxmlformats.org/drawingml/2006/table">
            <a:tbl>
              <a:tblPr firstRow="1" firstCol="1" bandRow="1"/>
              <a:tblGrid>
                <a:gridCol w="2743201"/>
                <a:gridCol w="2751121"/>
                <a:gridCol w="3252708"/>
              </a:tblGrid>
              <a:tr h="3695503">
                <a:tc>
                  <a:txBody>
                    <a:bodyPr/>
                    <a:lstStyle/>
                    <a:p>
                      <a:pPr marL="0" marR="0" algn="l">
                        <a:spcBef>
                          <a:spcPts val="0"/>
                        </a:spcBef>
                        <a:spcAft>
                          <a:spcPts val="0"/>
                        </a:spcAft>
                      </a:pPr>
                      <a:r>
                        <a:rPr lang="en-US" sz="3600" b="1" dirty="0" smtClean="0">
                          <a:solidFill>
                            <a:srgbClr val="FFA500"/>
                          </a:solidFill>
                          <a:effectLst/>
                          <a:latin typeface="Calibri" charset="0"/>
                          <a:ea typeface="Calibri" charset="0"/>
                          <a:cs typeface="Times New Roman" charset="0"/>
                        </a:rPr>
                        <a:t>3. INTERPRET</a:t>
                      </a:r>
                      <a:endParaRPr lang="en-US" sz="18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A5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50" y="901521"/>
            <a:ext cx="798490" cy="1195961"/>
          </a:xfrm>
          <a:prstGeom prst="rect">
            <a:avLst/>
          </a:prstGeom>
        </p:spPr>
      </p:pic>
      <p:sp>
        <p:nvSpPr>
          <p:cNvPr id="5" name="TextBox 4"/>
          <p:cNvSpPr txBox="1"/>
          <p:nvPr/>
        </p:nvSpPr>
        <p:spPr>
          <a:xfrm>
            <a:off x="6128601" y="624522"/>
            <a:ext cx="2307061" cy="830997"/>
          </a:xfrm>
          <a:prstGeom prst="rect">
            <a:avLst/>
          </a:prstGeom>
          <a:noFill/>
        </p:spPr>
        <p:txBody>
          <a:bodyPr wrap="square" rtlCol="0">
            <a:spAutoFit/>
          </a:bodyPr>
          <a:lstStyle/>
          <a:p>
            <a:r>
              <a:rPr lang="en-US" sz="1200" dirty="0"/>
              <a:t>In this space you will add your own illustrations. You may not just copy the illustrations in this presentation!</a:t>
            </a:r>
            <a:endParaRPr lang="en-US" sz="1200" dirty="0"/>
          </a:p>
        </p:txBody>
      </p:sp>
      <p:sp>
        <p:nvSpPr>
          <p:cNvPr id="6" name="TextBox 5"/>
          <p:cNvSpPr txBox="1"/>
          <p:nvPr/>
        </p:nvSpPr>
        <p:spPr>
          <a:xfrm>
            <a:off x="437883" y="2216293"/>
            <a:ext cx="2034862" cy="1569660"/>
          </a:xfrm>
          <a:prstGeom prst="rect">
            <a:avLst/>
          </a:prstGeom>
          <a:noFill/>
        </p:spPr>
        <p:txBody>
          <a:bodyPr wrap="square" rtlCol="0">
            <a:spAutoFit/>
          </a:bodyPr>
          <a:lstStyle/>
          <a:p>
            <a:r>
              <a:rPr lang="en-US" sz="2400" dirty="0" smtClean="0">
                <a:solidFill>
                  <a:schemeClr val="accent5"/>
                </a:solidFill>
              </a:rPr>
              <a:t>What is the artist saying with this piece?</a:t>
            </a:r>
            <a:endParaRPr lang="en-US" sz="2400" dirty="0">
              <a:solidFill>
                <a:schemeClr val="accent5"/>
              </a:solidFill>
            </a:endParaRPr>
          </a:p>
        </p:txBody>
      </p:sp>
      <p:sp>
        <p:nvSpPr>
          <p:cNvPr id="7" name="TextBox 6"/>
          <p:cNvSpPr txBox="1"/>
          <p:nvPr/>
        </p:nvSpPr>
        <p:spPr>
          <a:xfrm>
            <a:off x="3090929" y="501261"/>
            <a:ext cx="2498502" cy="1631216"/>
          </a:xfrm>
          <a:prstGeom prst="rect">
            <a:avLst/>
          </a:prstGeom>
          <a:noFill/>
        </p:spPr>
        <p:txBody>
          <a:bodyPr wrap="square" rtlCol="0">
            <a:spAutoFit/>
          </a:bodyPr>
          <a:lstStyle/>
          <a:p>
            <a:r>
              <a:rPr lang="en-US" sz="2000" dirty="0" smtClean="0">
                <a:solidFill>
                  <a:schemeClr val="accent5"/>
                </a:solidFill>
              </a:rPr>
              <a:t>1.Feelings</a:t>
            </a:r>
          </a:p>
          <a:p>
            <a:r>
              <a:rPr lang="en-US" sz="2000" dirty="0">
                <a:solidFill>
                  <a:schemeClr val="accent5"/>
                </a:solidFill>
              </a:rPr>
              <a:t> </a:t>
            </a:r>
            <a:r>
              <a:rPr lang="en-US" sz="2000" dirty="0" smtClean="0">
                <a:solidFill>
                  <a:schemeClr val="accent5"/>
                </a:solidFill>
              </a:rPr>
              <a:t>    Mood/Emotions</a:t>
            </a:r>
          </a:p>
          <a:p>
            <a:r>
              <a:rPr lang="en-US" sz="2000" dirty="0" smtClean="0">
                <a:solidFill>
                  <a:schemeClr val="accent5"/>
                </a:solidFill>
              </a:rPr>
              <a:t>   Political</a:t>
            </a:r>
          </a:p>
          <a:p>
            <a:r>
              <a:rPr lang="en-US" sz="2000" dirty="0" smtClean="0">
                <a:solidFill>
                  <a:schemeClr val="accent5"/>
                </a:solidFill>
              </a:rPr>
              <a:t>   Personal</a:t>
            </a:r>
          </a:p>
          <a:p>
            <a:r>
              <a:rPr lang="en-US" sz="2000" dirty="0" smtClean="0">
                <a:solidFill>
                  <a:schemeClr val="accent5"/>
                </a:solidFill>
              </a:rPr>
              <a:t>   History</a:t>
            </a:r>
            <a:endParaRPr lang="en-US" sz="2000" dirty="0">
              <a:solidFill>
                <a:schemeClr val="accent5"/>
              </a:solidFill>
            </a:endParaRPr>
          </a:p>
        </p:txBody>
      </p:sp>
      <p:sp>
        <p:nvSpPr>
          <p:cNvPr id="8" name="TextBox 7"/>
          <p:cNvSpPr txBox="1"/>
          <p:nvPr/>
        </p:nvSpPr>
        <p:spPr>
          <a:xfrm>
            <a:off x="3090929" y="2233760"/>
            <a:ext cx="2601533" cy="1323439"/>
          </a:xfrm>
          <a:prstGeom prst="rect">
            <a:avLst/>
          </a:prstGeom>
          <a:noFill/>
        </p:spPr>
        <p:txBody>
          <a:bodyPr wrap="square" rtlCol="0">
            <a:spAutoFit/>
          </a:bodyPr>
          <a:lstStyle/>
          <a:p>
            <a:r>
              <a:rPr lang="en-US" sz="2000" dirty="0" smtClean="0">
                <a:solidFill>
                  <a:schemeClr val="accent5"/>
                </a:solidFill>
              </a:rPr>
              <a:t>2. Give specific details on why you believe what the artist was saying.</a:t>
            </a:r>
            <a:endParaRPr lang="en-US" sz="2000" dirty="0">
              <a:solidFill>
                <a:schemeClr val="accent5"/>
              </a:solidFill>
            </a:endParaRPr>
          </a:p>
        </p:txBody>
      </p:sp>
    </p:spTree>
    <p:extLst>
      <p:ext uri="{BB962C8B-B14F-4D97-AF65-F5344CB8AC3E}">
        <p14:creationId xmlns:p14="http://schemas.microsoft.com/office/powerpoint/2010/main" val="101748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13</a:t>
            </a:fld>
            <a:endParaRPr lang="uk-UA"/>
          </a:p>
        </p:txBody>
      </p:sp>
      <p:graphicFrame>
        <p:nvGraphicFramePr>
          <p:cNvPr id="3" name="Table 2"/>
          <p:cNvGraphicFramePr>
            <a:graphicFrameLocks noGrp="1"/>
          </p:cNvGraphicFramePr>
          <p:nvPr>
            <p:extLst>
              <p:ext uri="{D42A27DB-BD31-4B8C-83A1-F6EECF244321}">
                <p14:modId xmlns:p14="http://schemas.microsoft.com/office/powerpoint/2010/main" val="968866700"/>
              </p:ext>
            </p:extLst>
          </p:nvPr>
        </p:nvGraphicFramePr>
        <p:xfrm>
          <a:off x="334851" y="199969"/>
          <a:ext cx="8564449" cy="3766724"/>
        </p:xfrm>
        <a:graphic>
          <a:graphicData uri="http://schemas.openxmlformats.org/drawingml/2006/table">
            <a:tbl>
              <a:tblPr firstRow="1" firstCol="1" bandRow="1"/>
              <a:tblGrid>
                <a:gridCol w="2243757"/>
                <a:gridCol w="3438144"/>
                <a:gridCol w="2882548"/>
              </a:tblGrid>
              <a:tr h="3766724">
                <a:tc>
                  <a:txBody>
                    <a:bodyPr/>
                    <a:lstStyle/>
                    <a:p>
                      <a:pPr marL="0" marR="0" algn="l">
                        <a:spcBef>
                          <a:spcPts val="0"/>
                        </a:spcBef>
                        <a:spcAft>
                          <a:spcPts val="0"/>
                        </a:spcAft>
                      </a:pPr>
                      <a:r>
                        <a:rPr lang="en-US" sz="4400" b="1" dirty="0" smtClean="0">
                          <a:solidFill>
                            <a:srgbClr val="00B0F0"/>
                          </a:solidFill>
                          <a:effectLst/>
                          <a:latin typeface="Calibri" charset="0"/>
                          <a:ea typeface="Calibri" charset="0"/>
                          <a:cs typeface="Times New Roman" charset="0"/>
                        </a:rPr>
                        <a:t>4. </a:t>
                      </a:r>
                      <a:r>
                        <a:rPr lang="en-US" sz="4400" b="1" dirty="0" smtClean="0">
                          <a:solidFill>
                            <a:schemeClr val="tx1"/>
                          </a:solidFill>
                          <a:effectLst/>
                          <a:latin typeface="Calibri" charset="0"/>
                          <a:ea typeface="Calibri" charset="0"/>
                          <a:cs typeface="Times New Roman" charset="0"/>
                        </a:rPr>
                        <a:t>JUDGE</a:t>
                      </a:r>
                      <a:endParaRPr lang="en-US" sz="2400" dirty="0">
                        <a:solidFill>
                          <a:schemeClr val="tx1"/>
                        </a:solidFill>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00B0F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974278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14</a:t>
            </a:fld>
            <a:endParaRPr lang="uk-UA"/>
          </a:p>
        </p:txBody>
      </p:sp>
      <p:graphicFrame>
        <p:nvGraphicFramePr>
          <p:cNvPr id="3" name="Table 2"/>
          <p:cNvGraphicFramePr>
            <a:graphicFrameLocks noGrp="1"/>
          </p:cNvGraphicFramePr>
          <p:nvPr>
            <p:extLst>
              <p:ext uri="{D42A27DB-BD31-4B8C-83A1-F6EECF244321}">
                <p14:modId xmlns:p14="http://schemas.microsoft.com/office/powerpoint/2010/main" val="288922039"/>
              </p:ext>
            </p:extLst>
          </p:nvPr>
        </p:nvGraphicFramePr>
        <p:xfrm>
          <a:off x="334851" y="199969"/>
          <a:ext cx="8564449" cy="3766724"/>
        </p:xfrm>
        <a:graphic>
          <a:graphicData uri="http://schemas.openxmlformats.org/drawingml/2006/table">
            <a:tbl>
              <a:tblPr firstRow="1" firstCol="1" bandRow="1"/>
              <a:tblGrid>
                <a:gridCol w="2243757"/>
                <a:gridCol w="3438144"/>
                <a:gridCol w="2882548"/>
              </a:tblGrid>
              <a:tr h="3766724">
                <a:tc>
                  <a:txBody>
                    <a:bodyPr/>
                    <a:lstStyle/>
                    <a:p>
                      <a:pPr marL="0" marR="0" algn="l">
                        <a:spcBef>
                          <a:spcPts val="0"/>
                        </a:spcBef>
                        <a:spcAft>
                          <a:spcPts val="0"/>
                        </a:spcAft>
                      </a:pPr>
                      <a:r>
                        <a:rPr lang="en-US" sz="4400" b="1" dirty="0" smtClean="0">
                          <a:solidFill>
                            <a:srgbClr val="00B0F0"/>
                          </a:solidFill>
                          <a:effectLst/>
                          <a:latin typeface="Calibri" charset="0"/>
                          <a:ea typeface="Calibri" charset="0"/>
                          <a:cs typeface="Times New Roman" charset="0"/>
                        </a:rPr>
                        <a:t>4. JUDGE</a:t>
                      </a:r>
                      <a:endParaRPr lang="en-US" sz="24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00B0F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5" name="Picture 4"/>
          <p:cNvPicPr>
            <a:picLocks noChangeAspect="1"/>
          </p:cNvPicPr>
          <p:nvPr/>
        </p:nvPicPr>
        <p:blipFill>
          <a:blip r:embed="rId2"/>
          <a:stretch>
            <a:fillRect/>
          </a:stretch>
        </p:blipFill>
        <p:spPr>
          <a:xfrm>
            <a:off x="738925" y="758397"/>
            <a:ext cx="1643666" cy="759354"/>
          </a:xfrm>
          <a:prstGeom prst="rect">
            <a:avLst/>
          </a:prstGeom>
        </p:spPr>
      </p:pic>
      <p:sp>
        <p:nvSpPr>
          <p:cNvPr id="6" name="TextBox 5"/>
          <p:cNvSpPr txBox="1"/>
          <p:nvPr/>
        </p:nvSpPr>
        <p:spPr>
          <a:xfrm>
            <a:off x="6232277" y="327319"/>
            <a:ext cx="2516788" cy="1169551"/>
          </a:xfrm>
          <a:prstGeom prst="rect">
            <a:avLst/>
          </a:prstGeom>
          <a:noFill/>
        </p:spPr>
        <p:txBody>
          <a:bodyPr wrap="square" rtlCol="0">
            <a:spAutoFit/>
          </a:bodyPr>
          <a:lstStyle/>
          <a:p>
            <a:r>
              <a:rPr lang="en-US" dirty="0"/>
              <a:t>In this space you will add your own illustrations. You may not just copy the illustrations in this presentation!</a:t>
            </a:r>
            <a:endParaRPr lang="en-US" dirty="0"/>
          </a:p>
        </p:txBody>
      </p:sp>
      <p:sp>
        <p:nvSpPr>
          <p:cNvPr id="7" name="TextBox 6"/>
          <p:cNvSpPr txBox="1"/>
          <p:nvPr/>
        </p:nvSpPr>
        <p:spPr>
          <a:xfrm>
            <a:off x="618186" y="1880315"/>
            <a:ext cx="1764405" cy="1569660"/>
          </a:xfrm>
          <a:prstGeom prst="rect">
            <a:avLst/>
          </a:prstGeom>
          <a:noFill/>
        </p:spPr>
        <p:txBody>
          <a:bodyPr wrap="square" rtlCol="0">
            <a:spAutoFit/>
          </a:bodyPr>
          <a:lstStyle/>
          <a:p>
            <a:r>
              <a:rPr lang="en-US" sz="2400" dirty="0" smtClean="0">
                <a:solidFill>
                  <a:srgbClr val="00B0F0"/>
                </a:solidFill>
              </a:rPr>
              <a:t>What score would you give the artist?</a:t>
            </a:r>
            <a:endParaRPr lang="en-US" sz="2400" dirty="0">
              <a:solidFill>
                <a:srgbClr val="00B0F0"/>
              </a:solidFill>
            </a:endParaRPr>
          </a:p>
        </p:txBody>
      </p:sp>
      <p:sp>
        <p:nvSpPr>
          <p:cNvPr id="8" name="TextBox 7"/>
          <p:cNvSpPr txBox="1"/>
          <p:nvPr/>
        </p:nvSpPr>
        <p:spPr>
          <a:xfrm>
            <a:off x="2665926" y="263629"/>
            <a:ext cx="3314243" cy="2862322"/>
          </a:xfrm>
          <a:prstGeom prst="rect">
            <a:avLst/>
          </a:prstGeom>
          <a:noFill/>
        </p:spPr>
        <p:txBody>
          <a:bodyPr wrap="square" rtlCol="0">
            <a:spAutoFit/>
          </a:bodyPr>
          <a:lstStyle/>
          <a:p>
            <a:r>
              <a:rPr lang="en-US" sz="2000" dirty="0" smtClean="0">
                <a:solidFill>
                  <a:srgbClr val="00B0F0"/>
                </a:solidFill>
              </a:rPr>
              <a:t>1.How well did the artist used the media chosen for the art?</a:t>
            </a:r>
          </a:p>
          <a:p>
            <a:r>
              <a:rPr lang="en-US" sz="2000" dirty="0" smtClean="0">
                <a:solidFill>
                  <a:srgbClr val="00B0F0"/>
                </a:solidFill>
              </a:rPr>
              <a:t>2.Over all composition?</a:t>
            </a:r>
          </a:p>
          <a:p>
            <a:r>
              <a:rPr lang="en-US" sz="2000" dirty="0" smtClean="0">
                <a:solidFill>
                  <a:srgbClr val="00B0F0"/>
                </a:solidFill>
              </a:rPr>
              <a:t>3.</a:t>
            </a:r>
            <a:r>
              <a:rPr lang="en-US" sz="2000" dirty="0">
                <a:solidFill>
                  <a:srgbClr val="00B0F0"/>
                </a:solidFill>
              </a:rPr>
              <a:t> </a:t>
            </a:r>
            <a:r>
              <a:rPr lang="en-US" sz="2000" dirty="0" smtClean="0">
                <a:solidFill>
                  <a:srgbClr val="00B0F0"/>
                </a:solidFill>
              </a:rPr>
              <a:t>How successful was the artist </a:t>
            </a:r>
            <a:r>
              <a:rPr lang="en-US" sz="2000" dirty="0">
                <a:solidFill>
                  <a:srgbClr val="00B0F0"/>
                </a:solidFill>
              </a:rPr>
              <a:t>in his/her communication to the viewer?</a:t>
            </a:r>
          </a:p>
          <a:p>
            <a:r>
              <a:rPr lang="en-US" sz="2000" dirty="0" smtClean="0">
                <a:solidFill>
                  <a:srgbClr val="00B0F0"/>
                </a:solidFill>
              </a:rPr>
              <a:t> </a:t>
            </a:r>
            <a:endParaRPr lang="en-US" sz="2000" dirty="0">
              <a:solidFill>
                <a:srgbClr val="00B0F0"/>
              </a:solidFill>
            </a:endParaRPr>
          </a:p>
        </p:txBody>
      </p:sp>
      <p:sp>
        <p:nvSpPr>
          <p:cNvPr id="9" name="TextBox 8"/>
          <p:cNvSpPr txBox="1"/>
          <p:nvPr/>
        </p:nvSpPr>
        <p:spPr>
          <a:xfrm>
            <a:off x="2848813" y="2806812"/>
            <a:ext cx="2792132" cy="1015663"/>
          </a:xfrm>
          <a:prstGeom prst="rect">
            <a:avLst/>
          </a:prstGeom>
          <a:noFill/>
        </p:spPr>
        <p:txBody>
          <a:bodyPr wrap="square" rtlCol="0">
            <a:spAutoFit/>
          </a:bodyPr>
          <a:lstStyle/>
          <a:p>
            <a:r>
              <a:rPr lang="en-US" sz="2000" dirty="0">
                <a:solidFill>
                  <a:srgbClr val="00B0F0"/>
                </a:solidFill>
              </a:rPr>
              <a:t>4</a:t>
            </a:r>
            <a:r>
              <a:rPr lang="en-US" sz="2000" dirty="0" smtClean="0">
                <a:solidFill>
                  <a:srgbClr val="00B0F0"/>
                </a:solidFill>
              </a:rPr>
              <a:t>. Give specific details how you reached this opinion and why!</a:t>
            </a:r>
            <a:endParaRPr lang="en-US" sz="2000" dirty="0">
              <a:solidFill>
                <a:srgbClr val="00B0F0"/>
              </a:solidFill>
            </a:endParaRPr>
          </a:p>
        </p:txBody>
      </p:sp>
    </p:spTree>
    <p:extLst>
      <p:ext uri="{BB962C8B-B14F-4D97-AF65-F5344CB8AC3E}">
        <p14:creationId xmlns:p14="http://schemas.microsoft.com/office/powerpoint/2010/main" val="112401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 name="TextBox 1"/>
          <p:cNvSpPr txBox="1"/>
          <p:nvPr/>
        </p:nvSpPr>
        <p:spPr>
          <a:xfrm>
            <a:off x="1228902" y="631580"/>
            <a:ext cx="6800045" cy="3108543"/>
          </a:xfrm>
          <a:prstGeom prst="rect">
            <a:avLst/>
          </a:prstGeom>
          <a:solidFill>
            <a:srgbClr val="FFFF00"/>
          </a:solidFill>
        </p:spPr>
        <p:txBody>
          <a:bodyPr wrap="square" rtlCol="0">
            <a:spAutoFit/>
          </a:bodyPr>
          <a:lstStyle/>
          <a:p>
            <a:r>
              <a:rPr lang="en-US" sz="2800" dirty="0" smtClean="0"/>
              <a:t>You have now finished your written part of the </a:t>
            </a:r>
            <a:r>
              <a:rPr lang="en-US" sz="2800" dirty="0"/>
              <a:t>C</a:t>
            </a:r>
            <a:r>
              <a:rPr lang="en-US" sz="2800" dirty="0" smtClean="0"/>
              <a:t>ornell notes.</a:t>
            </a:r>
          </a:p>
          <a:p>
            <a:r>
              <a:rPr lang="en-US" sz="2800" dirty="0"/>
              <a:t>N</a:t>
            </a:r>
            <a:r>
              <a:rPr lang="en-US" sz="2800" dirty="0" smtClean="0"/>
              <a:t>ow you need to add your own illustrations to help you remember the notes.</a:t>
            </a:r>
          </a:p>
          <a:p>
            <a:r>
              <a:rPr lang="en-US" sz="2800" dirty="0" smtClean="0"/>
              <a:t>When finished, turn in your paper or upload your work into Focus for grading! </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3" name="Rounded Rectangle 2"/>
          <p:cNvSpPr/>
          <p:nvPr/>
        </p:nvSpPr>
        <p:spPr>
          <a:xfrm>
            <a:off x="180304" y="1584101"/>
            <a:ext cx="8500057" cy="1118237"/>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Google Shape;791;p18"/>
          <p:cNvSpPr txBox="1">
            <a:spLocks noGrp="1"/>
          </p:cNvSpPr>
          <p:nvPr>
            <p:ph type="ctrTitle"/>
          </p:nvPr>
        </p:nvSpPr>
        <p:spPr>
          <a:xfrm>
            <a:off x="180305" y="137451"/>
            <a:ext cx="8963695" cy="1094704"/>
          </a:xfrm>
          <a:prstGeom prst="rect">
            <a:avLst/>
          </a:prstGeom>
        </p:spPr>
        <p:txBody>
          <a:bodyPr spcFirstLastPara="1" wrap="square" lIns="0" tIns="0" rIns="0" bIns="0" anchor="b" anchorCtr="0">
            <a:noAutofit/>
          </a:bodyPr>
          <a:lstStyle/>
          <a:p>
            <a:pPr algn="ctr"/>
            <a:r>
              <a:rPr lang="en-US" sz="3200" dirty="0"/>
              <a:t>You will be using </a:t>
            </a:r>
            <a:r>
              <a:rPr lang="en-US" sz="3200"/>
              <a:t>your </a:t>
            </a:r>
            <a:r>
              <a:rPr lang="en-US" sz="3200" smtClean="0"/>
              <a:t>“</a:t>
            </a:r>
            <a:r>
              <a:rPr lang="en-US" sz="3200" dirty="0" smtClean="0"/>
              <a:t>Art Criticism</a:t>
            </a:r>
            <a:r>
              <a:rPr lang="en-US" sz="3200" smtClean="0"/>
              <a:t>” </a:t>
            </a:r>
            <a:r>
              <a:rPr lang="en-US" sz="3200" smtClean="0"/>
              <a:t/>
            </a:r>
            <a:br>
              <a:rPr lang="en-US" sz="3200" smtClean="0"/>
            </a:br>
            <a:r>
              <a:rPr lang="en-US" sz="3200" smtClean="0"/>
              <a:t>worksheet </a:t>
            </a:r>
            <a:r>
              <a:rPr lang="en-US" sz="3200" dirty="0"/>
              <a:t>to </a:t>
            </a:r>
            <a:r>
              <a:rPr lang="en-US" sz="3200" dirty="0"/>
              <a:t>take notes from this presentation</a:t>
            </a:r>
            <a:r>
              <a:rPr lang="en-US" sz="3200" dirty="0" smtClean="0"/>
              <a:t>.</a:t>
            </a:r>
            <a:endParaRPr sz="3200" dirty="0"/>
          </a:p>
        </p:txBody>
      </p:sp>
      <p:sp>
        <p:nvSpPr>
          <p:cNvPr id="792" name="Google Shape;792;p18"/>
          <p:cNvSpPr txBox="1">
            <a:spLocks noGrp="1"/>
          </p:cNvSpPr>
          <p:nvPr>
            <p:ph type="subTitle" idx="1"/>
          </p:nvPr>
        </p:nvSpPr>
        <p:spPr>
          <a:xfrm>
            <a:off x="891698" y="1584101"/>
            <a:ext cx="7134895" cy="766291"/>
          </a:xfrm>
          <a:prstGeom prst="rect">
            <a:avLst/>
          </a:prstGeom>
        </p:spPr>
        <p:txBody>
          <a:bodyPr spcFirstLastPara="1" wrap="square" lIns="0" tIns="0" rIns="0" bIns="0" anchor="t" anchorCtr="0">
            <a:noAutofit/>
          </a:bodyPr>
          <a:lstStyle/>
          <a:p>
            <a:pPr marL="0" lvl="0" indent="0" algn="ctr">
              <a:spcAft>
                <a:spcPts val="1000"/>
              </a:spcAft>
            </a:pPr>
            <a:r>
              <a:rPr lang="en-US" sz="2800" b="1" u="sng" dirty="0" smtClean="0">
                <a:solidFill>
                  <a:schemeClr val="tx1"/>
                </a:solidFill>
              </a:rPr>
              <a:t>YOU MUST USE COLOR PENCILS or color gel pens for these notes.</a:t>
            </a:r>
            <a:endParaRPr sz="2800" b="1" u="sng"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395172" y="1271355"/>
            <a:ext cx="6525335" cy="8199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US" sz="3600" dirty="0" smtClean="0"/>
              <a:t>With each step in Art Criticism you will change the color </a:t>
            </a:r>
            <a:r>
              <a:rPr lang="en-US" sz="3600" dirty="0" smtClean="0"/>
              <a:t>pencil, gel pens, or font (if typing) </a:t>
            </a:r>
            <a:r>
              <a:rPr lang="en-US" sz="3600" dirty="0" smtClean="0"/>
              <a:t>being used for the notes!</a:t>
            </a:r>
            <a:endParaRPr sz="3600" dirty="0"/>
          </a:p>
        </p:txBody>
      </p:sp>
      <p:sp>
        <p:nvSpPr>
          <p:cNvPr id="801" name="Google Shape;801;p19"/>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p:cNvSpPr txBox="1"/>
          <p:nvPr/>
        </p:nvSpPr>
        <p:spPr>
          <a:xfrm>
            <a:off x="4533362" y="3940933"/>
            <a:ext cx="3387145" cy="954107"/>
          </a:xfrm>
          <a:prstGeom prst="rect">
            <a:avLst/>
          </a:prstGeom>
          <a:noFill/>
        </p:spPr>
        <p:txBody>
          <a:bodyPr wrap="square" rtlCol="0">
            <a:spAutoFit/>
          </a:bodyPr>
          <a:lstStyle/>
          <a:p>
            <a:r>
              <a:rPr lang="en-US" dirty="0" smtClean="0"/>
              <a:t>MindMap</a:t>
            </a:r>
            <a:r>
              <a:rPr lang="en-US" dirty="0">
                <a:sym typeface="Symbol" charset="2"/>
              </a:rPr>
              <a:t></a:t>
            </a:r>
            <a:r>
              <a:rPr lang="en-US" dirty="0"/>
              <a:t> </a:t>
            </a:r>
            <a:r>
              <a:rPr lang="en-US" dirty="0" smtClean="0"/>
              <a:t> map notes are taken in the same way with colors and images. What you are doing today connects MindMap</a:t>
            </a:r>
            <a:r>
              <a:rPr lang="en-US" dirty="0">
                <a:sym typeface="Symbol" charset="2"/>
              </a:rPr>
              <a:t></a:t>
            </a:r>
            <a:r>
              <a:rPr lang="en-US" dirty="0"/>
              <a:t> </a:t>
            </a:r>
            <a:r>
              <a:rPr lang="en-US" dirty="0" smtClean="0"/>
              <a:t> with Cornell notes.</a:t>
            </a:r>
            <a:endParaRPr lang="en-US" dirty="0"/>
          </a:p>
        </p:txBody>
      </p:sp>
      <p:sp>
        <p:nvSpPr>
          <p:cNvPr id="3" name="TextBox 2"/>
          <p:cNvSpPr txBox="1"/>
          <p:nvPr/>
        </p:nvSpPr>
        <p:spPr>
          <a:xfrm>
            <a:off x="1532586" y="2970450"/>
            <a:ext cx="6207617" cy="738664"/>
          </a:xfrm>
          <a:prstGeom prst="rect">
            <a:avLst/>
          </a:prstGeom>
          <a:noFill/>
        </p:spPr>
        <p:txBody>
          <a:bodyPr wrap="square" rtlCol="0">
            <a:spAutoFit/>
          </a:bodyPr>
          <a:lstStyle/>
          <a:p>
            <a:r>
              <a:rPr lang="en-US" dirty="0" smtClean="0"/>
              <a:t>You do not have to use the same color in this presentation. DO USE YELLOW, but what ever color use use for each stem in Art Criticism all notes for that step must be done in the color you chose.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4</a:t>
            </a:fld>
            <a:endParaRPr lang="uk-UA"/>
          </a:p>
        </p:txBody>
      </p:sp>
      <p:graphicFrame>
        <p:nvGraphicFramePr>
          <p:cNvPr id="4" name="Table 3"/>
          <p:cNvGraphicFramePr>
            <a:graphicFrameLocks noGrp="1"/>
          </p:cNvGraphicFramePr>
          <p:nvPr>
            <p:extLst>
              <p:ext uri="{D42A27DB-BD31-4B8C-83A1-F6EECF244321}">
                <p14:modId xmlns:p14="http://schemas.microsoft.com/office/powerpoint/2010/main" val="1828984890"/>
              </p:ext>
            </p:extLst>
          </p:nvPr>
        </p:nvGraphicFramePr>
        <p:xfrm>
          <a:off x="154546" y="283334"/>
          <a:ext cx="8706119" cy="3631843"/>
        </p:xfrm>
        <a:graphic>
          <a:graphicData uri="http://schemas.openxmlformats.org/drawingml/2006/table">
            <a:tbl>
              <a:tblPr firstRow="1" firstCol="1" bandRow="1"/>
              <a:tblGrid>
                <a:gridCol w="8706119"/>
              </a:tblGrid>
              <a:tr h="1388817">
                <a:tc>
                  <a:txBody>
                    <a:bodyPr/>
                    <a:lstStyle/>
                    <a:p>
                      <a:pPr marL="0" marR="0">
                        <a:spcBef>
                          <a:spcPts val="0"/>
                        </a:spcBef>
                        <a:spcAft>
                          <a:spcPts val="0"/>
                        </a:spcAft>
                      </a:pPr>
                      <a:r>
                        <a:rPr lang="en-US" sz="2400" dirty="0">
                          <a:effectLst/>
                          <a:latin typeface="Calibri" charset="0"/>
                          <a:ea typeface="Calibri" charset="0"/>
                          <a:cs typeface="Times New Roman" charset="0"/>
                        </a:rPr>
                        <a:t>Essential Question:  </a:t>
                      </a:r>
                      <a:endParaRPr lang="en-US" sz="2400" dirty="0" smtClean="0">
                        <a:effectLst/>
                        <a:latin typeface="Calibri" charset="0"/>
                        <a:ea typeface="Calibri" charset="0"/>
                        <a:cs typeface="Times New Roman" charset="0"/>
                      </a:endParaRPr>
                    </a:p>
                    <a:p>
                      <a:pPr marL="0" marR="0">
                        <a:spcBef>
                          <a:spcPts val="0"/>
                        </a:spcBef>
                        <a:spcAft>
                          <a:spcPts val="0"/>
                        </a:spcAft>
                      </a:pPr>
                      <a:r>
                        <a:rPr lang="en-US" sz="3200" dirty="0" smtClean="0">
                          <a:effectLst/>
                          <a:latin typeface="Calibri" charset="0"/>
                          <a:ea typeface="Calibri" charset="0"/>
                          <a:cs typeface="Times New Roman" charset="0"/>
                        </a:rPr>
                        <a:t>  What </a:t>
                      </a:r>
                      <a:r>
                        <a:rPr lang="en-US" sz="3200" dirty="0">
                          <a:effectLst/>
                          <a:latin typeface="Calibri" charset="0"/>
                          <a:ea typeface="Calibri" charset="0"/>
                          <a:cs typeface="Times New Roman" charset="0"/>
                        </a:rPr>
                        <a:t>is the Feldman’s approach to Art </a:t>
                      </a:r>
                      <a:r>
                        <a:rPr lang="en-US" sz="3200" dirty="0" smtClean="0">
                          <a:effectLst/>
                          <a:latin typeface="Calibri" charset="0"/>
                          <a:ea typeface="Calibri" charset="0"/>
                          <a:cs typeface="Times New Roman" charset="0"/>
                        </a:rPr>
                        <a:t>Criticism?</a:t>
                      </a:r>
                      <a:endParaRPr lang="en-US" sz="2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3026">
                <a:tc>
                  <a:txBody>
                    <a:bodyPr/>
                    <a:lstStyle/>
                    <a:p>
                      <a:pPr marL="0" marR="0">
                        <a:spcBef>
                          <a:spcPts val="0"/>
                        </a:spcBef>
                        <a:spcAft>
                          <a:spcPts val="0"/>
                        </a:spcAft>
                      </a:pPr>
                      <a:r>
                        <a:rPr lang="en-US" sz="1800" dirty="0">
                          <a:effectLst/>
                          <a:latin typeface="Calibri" charset="0"/>
                          <a:ea typeface="Calibri" charset="0"/>
                          <a:cs typeface="Times New Roman" charset="0"/>
                        </a:rPr>
                        <a:t>Answer: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354080" y="1996224"/>
            <a:ext cx="8474299" cy="1569660"/>
          </a:xfrm>
          <a:prstGeom prst="rect">
            <a:avLst/>
          </a:prstGeom>
        </p:spPr>
        <p:txBody>
          <a:bodyPr wrap="square">
            <a:spAutoFit/>
          </a:bodyPr>
          <a:lstStyle/>
          <a:p>
            <a:r>
              <a:rPr lang="en-US" sz="3200" dirty="0"/>
              <a:t>The inclusion of criteria or standards </a:t>
            </a:r>
            <a:r>
              <a:rPr lang="en-US" sz="3200" dirty="0" smtClean="0"/>
              <a:t>(a simple </a:t>
            </a:r>
            <a:r>
              <a:rPr lang="en-US" sz="3200" dirty="0"/>
              <a:t>4 step </a:t>
            </a:r>
            <a:r>
              <a:rPr lang="en-US" sz="3200" dirty="0" smtClean="0"/>
              <a:t>structure) for </a:t>
            </a:r>
            <a:r>
              <a:rPr lang="en-US" sz="3200" dirty="0"/>
              <a:t>evaluating </a:t>
            </a:r>
            <a:r>
              <a:rPr lang="en-US" sz="3200" dirty="0" smtClean="0"/>
              <a:t>works</a:t>
            </a:r>
            <a:r>
              <a:rPr lang="en-US" sz="3200" dirty="0">
                <a:solidFill>
                  <a:srgbClr val="222222"/>
                </a:solidFill>
                <a:latin typeface="arial" charset="0"/>
              </a:rPr>
              <a:t> </a:t>
            </a:r>
            <a:r>
              <a:rPr lang="en-US" sz="3200" dirty="0" smtClean="0">
                <a:solidFill>
                  <a:srgbClr val="222222"/>
                </a:solidFill>
                <a:latin typeface="arial" charset="0"/>
              </a:rPr>
              <a:t>created by </a:t>
            </a:r>
            <a:r>
              <a:rPr lang="en-US" sz="3200" dirty="0" smtClean="0"/>
              <a:t>Edmund</a:t>
            </a:r>
            <a:r>
              <a:rPr lang="en-US" sz="3200" dirty="0"/>
              <a:t> </a:t>
            </a:r>
            <a:r>
              <a:rPr lang="en-US" sz="3200" dirty="0" smtClean="0"/>
              <a:t>Feldman 1970</a:t>
            </a:r>
            <a:endParaRPr lang="en-US" sz="3200" dirty="0"/>
          </a:p>
        </p:txBody>
      </p:sp>
    </p:spTree>
    <p:extLst>
      <p:ext uri="{BB962C8B-B14F-4D97-AF65-F5344CB8AC3E}">
        <p14:creationId xmlns:p14="http://schemas.microsoft.com/office/powerpoint/2010/main" val="192956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5</a:t>
            </a:fld>
            <a:endParaRPr lang="uk-UA"/>
          </a:p>
        </p:txBody>
      </p:sp>
      <p:graphicFrame>
        <p:nvGraphicFramePr>
          <p:cNvPr id="3" name="Table 2"/>
          <p:cNvGraphicFramePr>
            <a:graphicFrameLocks noGrp="1"/>
          </p:cNvGraphicFramePr>
          <p:nvPr>
            <p:extLst>
              <p:ext uri="{D42A27DB-BD31-4B8C-83A1-F6EECF244321}">
                <p14:modId xmlns:p14="http://schemas.microsoft.com/office/powerpoint/2010/main" val="799878149"/>
              </p:ext>
            </p:extLst>
          </p:nvPr>
        </p:nvGraphicFramePr>
        <p:xfrm>
          <a:off x="472962" y="127279"/>
          <a:ext cx="7949821" cy="3773508"/>
        </p:xfrm>
        <a:graphic>
          <a:graphicData uri="http://schemas.openxmlformats.org/drawingml/2006/table">
            <a:tbl>
              <a:tblPr firstRow="1" firstCol="1" bandRow="1"/>
              <a:tblGrid>
                <a:gridCol w="2286796"/>
                <a:gridCol w="2945583"/>
                <a:gridCol w="2717442"/>
              </a:tblGrid>
              <a:tr h="3773508">
                <a:tc>
                  <a:txBody>
                    <a:bodyPr/>
                    <a:lstStyle/>
                    <a:p>
                      <a:pPr marL="0" marR="0">
                        <a:spcBef>
                          <a:spcPts val="0"/>
                        </a:spcBef>
                        <a:spcAft>
                          <a:spcPts val="0"/>
                        </a:spcAft>
                      </a:pPr>
                      <a:r>
                        <a:rPr lang="en-US" sz="1200" b="1"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lgn="ctr">
                        <a:spcBef>
                          <a:spcPts val="0"/>
                        </a:spcBef>
                        <a:spcAft>
                          <a:spcPts val="0"/>
                        </a:spcAft>
                      </a:pPr>
                      <a:r>
                        <a:rPr lang="en-US" sz="3200" b="1" dirty="0" smtClean="0">
                          <a:solidFill>
                            <a:schemeClr val="tx1"/>
                          </a:solidFill>
                          <a:effectLst/>
                          <a:latin typeface="Calibri" charset="0"/>
                          <a:ea typeface="Calibri" charset="0"/>
                          <a:cs typeface="Times New Roman" charset="0"/>
                        </a:rPr>
                        <a:t>Credit Line</a:t>
                      </a:r>
                    </a:p>
                    <a:p>
                      <a:pPr marL="0" marR="0" algn="ctr">
                        <a:spcBef>
                          <a:spcPts val="0"/>
                        </a:spcBef>
                        <a:spcAft>
                          <a:spcPts val="0"/>
                        </a:spcAft>
                      </a:pPr>
                      <a:endParaRPr lang="en-US" sz="2400" b="1" dirty="0" smtClean="0">
                        <a:solidFill>
                          <a:srgbClr val="FF0000"/>
                        </a:solidFill>
                        <a:effectLst/>
                        <a:latin typeface="Calibri" charset="0"/>
                        <a:ea typeface="Calibri" charset="0"/>
                        <a:cs typeface="Times New Roman" charset="0"/>
                      </a:endParaRPr>
                    </a:p>
                    <a:p>
                      <a:pPr marL="0" marR="0" algn="ctr">
                        <a:spcBef>
                          <a:spcPts val="0"/>
                        </a:spcBef>
                        <a:spcAft>
                          <a:spcPts val="0"/>
                        </a:spcAft>
                      </a:pPr>
                      <a:endParaRPr lang="en-US" sz="2400" b="1" dirty="0" smtClean="0">
                        <a:solidFill>
                          <a:srgbClr val="FF0000"/>
                        </a:solidFill>
                        <a:effectLst/>
                        <a:latin typeface="Calibri" charset="0"/>
                        <a:ea typeface="Calibri" charset="0"/>
                        <a:cs typeface="Times New Roman" charset="0"/>
                      </a:endParaRPr>
                    </a:p>
                    <a:p>
                      <a:pPr marL="0" marR="0" algn="ctr">
                        <a:spcBef>
                          <a:spcPts val="0"/>
                        </a:spcBef>
                        <a:spcAft>
                          <a:spcPts val="0"/>
                        </a:spcAft>
                      </a:pPr>
                      <a:endParaRPr lang="en-US" sz="2400" b="1" dirty="0" smtClean="0">
                        <a:solidFill>
                          <a:srgbClr val="FF0000"/>
                        </a:solidFill>
                        <a:effectLst/>
                        <a:latin typeface="Calibri" charset="0"/>
                        <a:ea typeface="Calibri" charset="0"/>
                        <a:cs typeface="Times New Roman" charset="0"/>
                      </a:endParaRPr>
                    </a:p>
                    <a:p>
                      <a:pPr marL="0" marR="0" algn="ctr">
                        <a:spcBef>
                          <a:spcPts val="0"/>
                        </a:spcBef>
                        <a:spcAft>
                          <a:spcPts val="0"/>
                        </a:spcAft>
                      </a:pPr>
                      <a:r>
                        <a:rPr lang="en-US" sz="1200" b="1" dirty="0">
                          <a:solidFill>
                            <a:srgbClr val="FF0000"/>
                          </a:solidFill>
                          <a:effectLst/>
                          <a:latin typeface="Calibri" charset="0"/>
                          <a:ea typeface="Calibri" charset="0"/>
                          <a:cs typeface="Times New Roman" charset="0"/>
                        </a:rPr>
                        <a:t> </a:t>
                      </a:r>
                      <a:endParaRPr lang="en-US" sz="1200" b="1" dirty="0" smtClean="0">
                        <a:solidFill>
                          <a:srgbClr val="FF0000"/>
                        </a:solidFill>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6" name="TextBox 15"/>
          <p:cNvSpPr txBox="1"/>
          <p:nvPr/>
        </p:nvSpPr>
        <p:spPr>
          <a:xfrm>
            <a:off x="1701360" y="823021"/>
            <a:ext cx="6842546" cy="3077766"/>
          </a:xfrm>
          <a:prstGeom prst="rect">
            <a:avLst/>
          </a:prstGeom>
          <a:noFill/>
        </p:spPr>
        <p:txBody>
          <a:bodyPr wrap="square" rtlCol="0">
            <a:spAutoFit/>
          </a:bodyPr>
          <a:lstStyle/>
          <a:p>
            <a:r>
              <a:rPr lang="en-US" sz="3600" b="1" dirty="0"/>
              <a:t>Select a color pencil or gel pen to take your notes. May be any color except yellow</a:t>
            </a:r>
            <a:r>
              <a:rPr lang="en-US" sz="3600" b="1" dirty="0" smtClean="0"/>
              <a:t>. If typing on a computer select a color for your font.</a:t>
            </a:r>
            <a:endParaRPr lang="en-US" sz="3600" b="1" dirty="0"/>
          </a:p>
          <a:p>
            <a:endParaRPr lang="en-US" dirty="0"/>
          </a:p>
        </p:txBody>
      </p:sp>
    </p:spTree>
    <p:extLst>
      <p:ext uri="{BB962C8B-B14F-4D97-AF65-F5344CB8AC3E}">
        <p14:creationId xmlns:p14="http://schemas.microsoft.com/office/powerpoint/2010/main" val="1609925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6</a:t>
            </a:fld>
            <a:endParaRPr lang="uk-UA"/>
          </a:p>
        </p:txBody>
      </p:sp>
      <p:graphicFrame>
        <p:nvGraphicFramePr>
          <p:cNvPr id="3" name="Table 2"/>
          <p:cNvGraphicFramePr>
            <a:graphicFrameLocks noGrp="1"/>
          </p:cNvGraphicFramePr>
          <p:nvPr>
            <p:extLst>
              <p:ext uri="{D42A27DB-BD31-4B8C-83A1-F6EECF244321}">
                <p14:modId xmlns:p14="http://schemas.microsoft.com/office/powerpoint/2010/main" val="1692280910"/>
              </p:ext>
            </p:extLst>
          </p:nvPr>
        </p:nvGraphicFramePr>
        <p:xfrm>
          <a:off x="472962" y="127279"/>
          <a:ext cx="7949821" cy="3773508"/>
        </p:xfrm>
        <a:graphic>
          <a:graphicData uri="http://schemas.openxmlformats.org/drawingml/2006/table">
            <a:tbl>
              <a:tblPr firstRow="1" firstCol="1" bandRow="1"/>
              <a:tblGrid>
                <a:gridCol w="2286796"/>
                <a:gridCol w="2945583"/>
                <a:gridCol w="2717442"/>
              </a:tblGrid>
              <a:tr h="3773508">
                <a:tc>
                  <a:txBody>
                    <a:bodyPr/>
                    <a:lstStyle/>
                    <a:p>
                      <a:pPr marL="0" marR="0">
                        <a:spcBef>
                          <a:spcPts val="0"/>
                        </a:spcBef>
                        <a:spcAft>
                          <a:spcPts val="0"/>
                        </a:spcAft>
                      </a:pPr>
                      <a:r>
                        <a:rPr lang="en-US" sz="1200" b="1"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lgn="ctr">
                        <a:spcBef>
                          <a:spcPts val="0"/>
                        </a:spcBef>
                        <a:spcAft>
                          <a:spcPts val="0"/>
                        </a:spcAft>
                      </a:pPr>
                      <a:endParaRPr lang="en-US" sz="2400" b="1" dirty="0" smtClean="0">
                        <a:solidFill>
                          <a:srgbClr val="FF0000"/>
                        </a:solidFill>
                        <a:effectLst/>
                        <a:latin typeface="Calibri" charset="0"/>
                        <a:ea typeface="Calibri" charset="0"/>
                        <a:cs typeface="Times New Roman" charset="0"/>
                      </a:endParaRPr>
                    </a:p>
                    <a:p>
                      <a:pPr marL="0" marR="0" algn="ctr">
                        <a:spcBef>
                          <a:spcPts val="0"/>
                        </a:spcBef>
                        <a:spcAft>
                          <a:spcPts val="0"/>
                        </a:spcAft>
                      </a:pPr>
                      <a:endParaRPr lang="en-US" sz="2400" b="1" dirty="0" smtClean="0">
                        <a:solidFill>
                          <a:srgbClr val="FF0000"/>
                        </a:solidFill>
                        <a:effectLst/>
                        <a:latin typeface="Calibri" charset="0"/>
                        <a:ea typeface="Calibri" charset="0"/>
                        <a:cs typeface="Times New Roman" charset="0"/>
                      </a:endParaRPr>
                    </a:p>
                    <a:p>
                      <a:pPr marL="0" marR="0" algn="ctr">
                        <a:spcBef>
                          <a:spcPts val="0"/>
                        </a:spcBef>
                        <a:spcAft>
                          <a:spcPts val="0"/>
                        </a:spcAft>
                      </a:pPr>
                      <a:endParaRPr lang="en-US" sz="2400" b="1" dirty="0" smtClean="0">
                        <a:solidFill>
                          <a:srgbClr val="FF0000"/>
                        </a:solidFill>
                        <a:effectLst/>
                        <a:latin typeface="Calibri" charset="0"/>
                        <a:ea typeface="Calibri" charset="0"/>
                        <a:cs typeface="Times New Roman" charset="0"/>
                      </a:endParaRPr>
                    </a:p>
                    <a:p>
                      <a:pPr marL="0" marR="0" algn="ctr">
                        <a:spcBef>
                          <a:spcPts val="0"/>
                        </a:spcBef>
                        <a:spcAft>
                          <a:spcPts val="0"/>
                        </a:spcAft>
                      </a:pPr>
                      <a:endParaRPr lang="en-US" sz="2400" b="1" dirty="0" smtClean="0">
                        <a:solidFill>
                          <a:srgbClr val="FF0000"/>
                        </a:solidFill>
                        <a:effectLst/>
                        <a:latin typeface="Calibri" charset="0"/>
                        <a:ea typeface="Calibri" charset="0"/>
                        <a:cs typeface="Times New Roman" charset="0"/>
                      </a:endParaRPr>
                    </a:p>
                    <a:p>
                      <a:pPr marL="0" marR="0" algn="ctr">
                        <a:spcBef>
                          <a:spcPts val="0"/>
                        </a:spcBef>
                        <a:spcAft>
                          <a:spcPts val="0"/>
                        </a:spcAft>
                      </a:pPr>
                      <a:r>
                        <a:rPr lang="en-US" sz="2400" b="1" dirty="0" smtClean="0">
                          <a:solidFill>
                            <a:srgbClr val="FF0000"/>
                          </a:solidFill>
                          <a:effectLst/>
                          <a:latin typeface="Calibri" charset="0"/>
                          <a:ea typeface="Calibri" charset="0"/>
                          <a:cs typeface="Times New Roman" charset="0"/>
                        </a:rPr>
                        <a:t>CREDIT </a:t>
                      </a:r>
                      <a:r>
                        <a:rPr lang="en-US" sz="2400" b="1" dirty="0">
                          <a:solidFill>
                            <a:srgbClr val="FF0000"/>
                          </a:solidFill>
                          <a:effectLst/>
                          <a:latin typeface="Calibri" charset="0"/>
                          <a:ea typeface="Calibri" charset="0"/>
                          <a:cs typeface="Times New Roman" charset="0"/>
                        </a:rPr>
                        <a:t>LINE</a:t>
                      </a:r>
                      <a:endParaRPr lang="en-US" sz="1200" dirty="0">
                        <a:effectLst/>
                        <a:latin typeface="Calibri" charset="0"/>
                        <a:ea typeface="Calibri" charset="0"/>
                        <a:cs typeface="Times New Roman" charset="0"/>
                      </a:endParaRPr>
                    </a:p>
                    <a:p>
                      <a:pPr marL="0" marR="0" algn="ctr">
                        <a:spcBef>
                          <a:spcPts val="0"/>
                        </a:spcBef>
                        <a:spcAft>
                          <a:spcPts val="0"/>
                        </a:spcAft>
                      </a:pPr>
                      <a:r>
                        <a:rPr lang="en-US" sz="1200" b="1" dirty="0">
                          <a:solidFill>
                            <a:srgbClr val="FF0000"/>
                          </a:solidFill>
                          <a:effectLst/>
                          <a:latin typeface="Calibri" charset="0"/>
                          <a:ea typeface="Calibri" charset="0"/>
                          <a:cs typeface="Times New Roman" charset="0"/>
                        </a:rPr>
                        <a:t> </a:t>
                      </a:r>
                      <a:endParaRPr lang="en-US" sz="1200" b="1" dirty="0" smtClean="0">
                        <a:solidFill>
                          <a:srgbClr val="FF0000"/>
                        </a:solidFill>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spcBef>
                          <a:spcPts val="0"/>
                        </a:spcBef>
                        <a:spcAft>
                          <a:spcPts val="0"/>
                        </a:spcAft>
                      </a:pPr>
                      <a:r>
                        <a:rPr lang="en-US" sz="1050"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704" y="399979"/>
            <a:ext cx="1385797" cy="1287887"/>
          </a:xfrm>
          <a:prstGeom prst="rect">
            <a:avLst/>
          </a:prstGeom>
        </p:spPr>
      </p:pic>
      <p:sp>
        <p:nvSpPr>
          <p:cNvPr id="5" name="TextBox 4"/>
          <p:cNvSpPr txBox="1"/>
          <p:nvPr/>
        </p:nvSpPr>
        <p:spPr>
          <a:xfrm>
            <a:off x="2743200" y="127279"/>
            <a:ext cx="2975020" cy="1200329"/>
          </a:xfrm>
          <a:prstGeom prst="rect">
            <a:avLst/>
          </a:prstGeom>
          <a:noFill/>
        </p:spPr>
        <p:txBody>
          <a:bodyPr wrap="square" rtlCol="0">
            <a:spAutoFit/>
          </a:bodyPr>
          <a:lstStyle/>
          <a:p>
            <a:r>
              <a:rPr lang="en-US" sz="1800" u="sng" dirty="0" smtClean="0">
                <a:solidFill>
                  <a:schemeClr val="accent4"/>
                </a:solidFill>
              </a:rPr>
              <a:t>Artist Name</a:t>
            </a:r>
          </a:p>
          <a:p>
            <a:r>
              <a:rPr lang="en-US" sz="1800" dirty="0">
                <a:solidFill>
                  <a:schemeClr val="accent4"/>
                </a:solidFill>
              </a:rPr>
              <a:t> </a:t>
            </a:r>
            <a:r>
              <a:rPr lang="en-US" sz="1800" dirty="0" smtClean="0">
                <a:solidFill>
                  <a:schemeClr val="accent4"/>
                </a:solidFill>
              </a:rPr>
              <a:t>   Year of birth/death</a:t>
            </a:r>
          </a:p>
          <a:p>
            <a:r>
              <a:rPr lang="en-US" sz="1800" dirty="0">
                <a:solidFill>
                  <a:schemeClr val="accent4"/>
                </a:solidFill>
              </a:rPr>
              <a:t> </a:t>
            </a:r>
            <a:r>
              <a:rPr lang="en-US" sz="1800" dirty="0" smtClean="0">
                <a:solidFill>
                  <a:schemeClr val="accent4"/>
                </a:solidFill>
              </a:rPr>
              <a:t>    b._ _ _ _ is still alive</a:t>
            </a:r>
          </a:p>
          <a:p>
            <a:r>
              <a:rPr lang="en-US" sz="1800" dirty="0">
                <a:solidFill>
                  <a:schemeClr val="accent4"/>
                </a:solidFill>
              </a:rPr>
              <a:t> </a:t>
            </a:r>
            <a:r>
              <a:rPr lang="en-US" sz="1800" dirty="0" smtClean="0">
                <a:solidFill>
                  <a:schemeClr val="accent4"/>
                </a:solidFill>
              </a:rPr>
              <a:t>   Nationality (not race)</a:t>
            </a:r>
            <a:endParaRPr lang="en-US" sz="1800" dirty="0">
              <a:solidFill>
                <a:schemeClr val="accent4"/>
              </a:solidFill>
            </a:endParaRPr>
          </a:p>
        </p:txBody>
      </p:sp>
      <p:sp>
        <p:nvSpPr>
          <p:cNvPr id="6" name="TextBox 5"/>
          <p:cNvSpPr txBox="1"/>
          <p:nvPr/>
        </p:nvSpPr>
        <p:spPr>
          <a:xfrm>
            <a:off x="2743200" y="1264860"/>
            <a:ext cx="1428596" cy="369332"/>
          </a:xfrm>
          <a:prstGeom prst="rect">
            <a:avLst/>
          </a:prstGeom>
          <a:noFill/>
        </p:spPr>
        <p:txBody>
          <a:bodyPr wrap="none" rtlCol="0">
            <a:spAutoFit/>
          </a:bodyPr>
          <a:lstStyle/>
          <a:p>
            <a:r>
              <a:rPr lang="en-US" sz="1800" i="1" u="sng" dirty="0" smtClean="0">
                <a:solidFill>
                  <a:schemeClr val="accent4"/>
                </a:solidFill>
              </a:rPr>
              <a:t>Title of work</a:t>
            </a:r>
            <a:endParaRPr lang="en-US" sz="1800" i="1" u="sng" dirty="0">
              <a:solidFill>
                <a:schemeClr val="accent4"/>
              </a:solidFill>
            </a:endParaRPr>
          </a:p>
        </p:txBody>
      </p:sp>
      <p:sp>
        <p:nvSpPr>
          <p:cNvPr id="7" name="TextBox 6"/>
          <p:cNvSpPr txBox="1"/>
          <p:nvPr/>
        </p:nvSpPr>
        <p:spPr>
          <a:xfrm>
            <a:off x="2783278" y="1578499"/>
            <a:ext cx="2505814" cy="369332"/>
          </a:xfrm>
          <a:prstGeom prst="rect">
            <a:avLst/>
          </a:prstGeom>
          <a:noFill/>
        </p:spPr>
        <p:txBody>
          <a:bodyPr wrap="none" rtlCol="0">
            <a:spAutoFit/>
          </a:bodyPr>
          <a:lstStyle/>
          <a:p>
            <a:r>
              <a:rPr lang="en-US" sz="1800" u="sng" dirty="0" smtClean="0">
                <a:solidFill>
                  <a:schemeClr val="accent4"/>
                </a:solidFill>
              </a:rPr>
              <a:t>Year</a:t>
            </a:r>
            <a:r>
              <a:rPr lang="en-US" sz="1800" dirty="0" smtClean="0">
                <a:solidFill>
                  <a:schemeClr val="accent4"/>
                </a:solidFill>
              </a:rPr>
              <a:t> the art was made</a:t>
            </a:r>
            <a:endParaRPr lang="en-US" sz="1800" dirty="0">
              <a:solidFill>
                <a:schemeClr val="accent4"/>
              </a:solidFill>
            </a:endParaRPr>
          </a:p>
        </p:txBody>
      </p:sp>
      <p:sp>
        <p:nvSpPr>
          <p:cNvPr id="8" name="TextBox 7"/>
          <p:cNvSpPr txBox="1"/>
          <p:nvPr/>
        </p:nvSpPr>
        <p:spPr>
          <a:xfrm>
            <a:off x="2783278" y="1885083"/>
            <a:ext cx="2587212" cy="923330"/>
          </a:xfrm>
          <a:prstGeom prst="rect">
            <a:avLst/>
          </a:prstGeom>
          <a:noFill/>
        </p:spPr>
        <p:txBody>
          <a:bodyPr wrap="square" rtlCol="0">
            <a:spAutoFit/>
          </a:bodyPr>
          <a:lstStyle/>
          <a:p>
            <a:r>
              <a:rPr lang="en-US" sz="1800" u="sng" dirty="0" smtClean="0">
                <a:solidFill>
                  <a:schemeClr val="accent4"/>
                </a:solidFill>
              </a:rPr>
              <a:t>Medium</a:t>
            </a:r>
          </a:p>
          <a:p>
            <a:r>
              <a:rPr lang="en-US" sz="1800" dirty="0">
                <a:solidFill>
                  <a:schemeClr val="accent4"/>
                </a:solidFill>
              </a:rPr>
              <a:t> </a:t>
            </a:r>
            <a:r>
              <a:rPr lang="en-US" sz="1800" dirty="0" smtClean="0">
                <a:solidFill>
                  <a:schemeClr val="accent4"/>
                </a:solidFill>
              </a:rPr>
              <a:t>  Materials used to</a:t>
            </a:r>
          </a:p>
          <a:p>
            <a:r>
              <a:rPr lang="en-US" sz="1800" dirty="0" smtClean="0">
                <a:solidFill>
                  <a:schemeClr val="accent4"/>
                </a:solidFill>
              </a:rPr>
              <a:t>   make the art</a:t>
            </a:r>
            <a:endParaRPr lang="en-US" sz="1800" dirty="0">
              <a:solidFill>
                <a:schemeClr val="accent4"/>
              </a:solidFill>
            </a:endParaRPr>
          </a:p>
        </p:txBody>
      </p:sp>
      <p:sp>
        <p:nvSpPr>
          <p:cNvPr id="9" name="TextBox 8"/>
          <p:cNvSpPr txBox="1"/>
          <p:nvPr/>
        </p:nvSpPr>
        <p:spPr>
          <a:xfrm>
            <a:off x="2783278" y="2669017"/>
            <a:ext cx="633507" cy="369332"/>
          </a:xfrm>
          <a:prstGeom prst="rect">
            <a:avLst/>
          </a:prstGeom>
          <a:noFill/>
        </p:spPr>
        <p:txBody>
          <a:bodyPr wrap="none" rtlCol="0">
            <a:spAutoFit/>
          </a:bodyPr>
          <a:lstStyle/>
          <a:p>
            <a:r>
              <a:rPr lang="en-US" sz="1800" u="sng" dirty="0" smtClean="0">
                <a:solidFill>
                  <a:schemeClr val="accent4"/>
                </a:solidFill>
              </a:rPr>
              <a:t>Size</a:t>
            </a:r>
            <a:endParaRPr lang="en-US" sz="1800" u="sng" dirty="0">
              <a:solidFill>
                <a:schemeClr val="accent4"/>
              </a:solidFill>
            </a:endParaRPr>
          </a:p>
        </p:txBody>
      </p:sp>
      <p:sp>
        <p:nvSpPr>
          <p:cNvPr id="11" name="TextBox 10"/>
          <p:cNvSpPr txBox="1"/>
          <p:nvPr/>
        </p:nvSpPr>
        <p:spPr>
          <a:xfrm>
            <a:off x="5872766" y="253072"/>
            <a:ext cx="2369713" cy="1169551"/>
          </a:xfrm>
          <a:prstGeom prst="rect">
            <a:avLst/>
          </a:prstGeom>
          <a:noFill/>
        </p:spPr>
        <p:txBody>
          <a:bodyPr wrap="square" rtlCol="0">
            <a:spAutoFit/>
          </a:bodyPr>
          <a:lstStyle/>
          <a:p>
            <a:r>
              <a:rPr lang="en-US" dirty="0" smtClean="0"/>
              <a:t>In this space you will add your own illustrations. You may not just copy the illustrations in this presentation!</a:t>
            </a:r>
            <a:endParaRPr lang="en-US" dirty="0"/>
          </a:p>
        </p:txBody>
      </p:sp>
      <p:sp>
        <p:nvSpPr>
          <p:cNvPr id="12" name="TextBox 11"/>
          <p:cNvSpPr txBox="1"/>
          <p:nvPr/>
        </p:nvSpPr>
        <p:spPr>
          <a:xfrm>
            <a:off x="2743200" y="2916466"/>
            <a:ext cx="2627290" cy="861774"/>
          </a:xfrm>
          <a:prstGeom prst="rect">
            <a:avLst/>
          </a:prstGeom>
          <a:noFill/>
        </p:spPr>
        <p:txBody>
          <a:bodyPr wrap="square" rtlCol="0">
            <a:spAutoFit/>
          </a:bodyPr>
          <a:lstStyle/>
          <a:p>
            <a:r>
              <a:rPr lang="en-US" sz="1800" u="sng" dirty="0" smtClean="0">
                <a:solidFill>
                  <a:schemeClr val="accent4"/>
                </a:solidFill>
              </a:rPr>
              <a:t>Location</a:t>
            </a:r>
          </a:p>
          <a:p>
            <a:r>
              <a:rPr lang="en-US" sz="1800" dirty="0">
                <a:solidFill>
                  <a:schemeClr val="accent4"/>
                </a:solidFill>
              </a:rPr>
              <a:t> </a:t>
            </a:r>
            <a:r>
              <a:rPr lang="en-US" sz="1800" dirty="0" smtClean="0">
                <a:solidFill>
                  <a:schemeClr val="accent4"/>
                </a:solidFill>
              </a:rPr>
              <a:t>  Museum, </a:t>
            </a:r>
            <a:r>
              <a:rPr lang="en-US" sz="1800" dirty="0" err="1" smtClean="0">
                <a:solidFill>
                  <a:schemeClr val="accent4"/>
                </a:solidFill>
              </a:rPr>
              <a:t>url</a:t>
            </a:r>
            <a:r>
              <a:rPr lang="en-US" sz="1800" dirty="0" smtClean="0">
                <a:solidFill>
                  <a:schemeClr val="accent4"/>
                </a:solidFill>
              </a:rPr>
              <a:t>. </a:t>
            </a:r>
          </a:p>
          <a:p>
            <a:r>
              <a:rPr lang="en-US" dirty="0" smtClean="0">
                <a:solidFill>
                  <a:schemeClr val="accent4"/>
                </a:solidFill>
              </a:rPr>
              <a:t>Not google images/</a:t>
            </a:r>
            <a:r>
              <a:rPr lang="en-US" dirty="0" err="1" smtClean="0">
                <a:solidFill>
                  <a:schemeClr val="accent4"/>
                </a:solidFill>
              </a:rPr>
              <a:t>pintrest</a:t>
            </a:r>
            <a:r>
              <a:rPr lang="en-US" dirty="0" smtClean="0">
                <a:solidFill>
                  <a:schemeClr val="accent4"/>
                </a:solidFill>
              </a:rPr>
              <a:t>!</a:t>
            </a:r>
            <a:endParaRPr lang="en-US" dirty="0">
              <a:solidFill>
                <a:schemeClr val="accent4"/>
              </a:solidFill>
            </a:endParaRPr>
          </a:p>
        </p:txBody>
      </p:sp>
      <p:sp>
        <p:nvSpPr>
          <p:cNvPr id="14" name="TextBox 13"/>
          <p:cNvSpPr txBox="1"/>
          <p:nvPr/>
        </p:nvSpPr>
        <p:spPr>
          <a:xfrm>
            <a:off x="621017" y="2174155"/>
            <a:ext cx="2014206" cy="1538883"/>
          </a:xfrm>
          <a:prstGeom prst="rect">
            <a:avLst/>
          </a:prstGeom>
          <a:noFill/>
        </p:spPr>
        <p:txBody>
          <a:bodyPr wrap="square" rtlCol="0">
            <a:spAutoFit/>
          </a:bodyPr>
          <a:lstStyle/>
          <a:p>
            <a:r>
              <a:rPr lang="en-US" sz="2000" b="1" dirty="0">
                <a:solidFill>
                  <a:srgbClr val="FF0000"/>
                </a:solidFill>
                <a:latin typeface="Calibri" charset="0"/>
                <a:ea typeface="Calibri" charset="0"/>
                <a:cs typeface="Times New Roman" charset="0"/>
              </a:rPr>
              <a:t>This information should be found with the artwork or art image.</a:t>
            </a:r>
            <a:endParaRPr lang="en-US" dirty="0">
              <a:latin typeface="Calibri" charset="0"/>
              <a:ea typeface="Calibri" charset="0"/>
              <a:cs typeface="Times New Roman" charset="0"/>
            </a:endParaRPr>
          </a:p>
          <a:p>
            <a:endParaRPr lang="en-US" dirty="0"/>
          </a:p>
        </p:txBody>
      </p:sp>
    </p:spTree>
    <p:extLst>
      <p:ext uri="{BB962C8B-B14F-4D97-AF65-F5344CB8AC3E}">
        <p14:creationId xmlns:p14="http://schemas.microsoft.com/office/powerpoint/2010/main" val="5958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7</a:t>
            </a:fld>
            <a:endParaRPr lang="uk-UA"/>
          </a:p>
        </p:txBody>
      </p:sp>
      <p:graphicFrame>
        <p:nvGraphicFramePr>
          <p:cNvPr id="4" name="Table 3"/>
          <p:cNvGraphicFramePr>
            <a:graphicFrameLocks noGrp="1"/>
          </p:cNvGraphicFramePr>
          <p:nvPr>
            <p:extLst>
              <p:ext uri="{D42A27DB-BD31-4B8C-83A1-F6EECF244321}">
                <p14:modId xmlns:p14="http://schemas.microsoft.com/office/powerpoint/2010/main" val="354203206"/>
              </p:ext>
            </p:extLst>
          </p:nvPr>
        </p:nvGraphicFramePr>
        <p:xfrm>
          <a:off x="193183" y="127279"/>
          <a:ext cx="8798545" cy="4084113"/>
        </p:xfrm>
        <a:graphic>
          <a:graphicData uri="http://schemas.openxmlformats.org/drawingml/2006/table">
            <a:tbl>
              <a:tblPr firstRow="1" firstCol="1" bandRow="1"/>
              <a:tblGrid>
                <a:gridCol w="2530934"/>
                <a:gridCol w="2995746"/>
                <a:gridCol w="3271865"/>
              </a:tblGrid>
              <a:tr h="4084113">
                <a:tc>
                  <a:txBody>
                    <a:bodyPr/>
                    <a:lstStyle/>
                    <a:p>
                      <a:pPr marL="0" marR="0" algn="l">
                        <a:spcBef>
                          <a:spcPts val="0"/>
                        </a:spcBef>
                        <a:spcAft>
                          <a:spcPts val="0"/>
                        </a:spcAft>
                      </a:pPr>
                      <a:r>
                        <a:rPr lang="en-US" sz="3600" b="1" dirty="0" smtClean="0">
                          <a:solidFill>
                            <a:schemeClr val="tx1"/>
                          </a:solidFill>
                          <a:effectLst/>
                          <a:latin typeface="Calibri" charset="0"/>
                          <a:ea typeface="Calibri" charset="0"/>
                          <a:cs typeface="Times New Roman" charset="0"/>
                        </a:rPr>
                        <a:t>1. DESCRIBE</a:t>
                      </a:r>
                      <a:endParaRPr lang="en-US" sz="1800" dirty="0">
                        <a:solidFill>
                          <a:schemeClr val="tx1"/>
                        </a:solidFill>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0070C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1078992" y="694944"/>
            <a:ext cx="7315200" cy="3385542"/>
          </a:xfrm>
          <a:prstGeom prst="rect">
            <a:avLst/>
          </a:prstGeom>
          <a:noFill/>
        </p:spPr>
        <p:txBody>
          <a:bodyPr wrap="square" rtlCol="0">
            <a:spAutoFit/>
          </a:bodyPr>
          <a:lstStyle/>
          <a:p>
            <a:r>
              <a:rPr lang="en-US" sz="40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1699997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8</a:t>
            </a:fld>
            <a:endParaRPr lang="uk-UA"/>
          </a:p>
        </p:txBody>
      </p:sp>
      <p:graphicFrame>
        <p:nvGraphicFramePr>
          <p:cNvPr id="4" name="Table 3"/>
          <p:cNvGraphicFramePr>
            <a:graphicFrameLocks noGrp="1"/>
          </p:cNvGraphicFramePr>
          <p:nvPr>
            <p:extLst>
              <p:ext uri="{D42A27DB-BD31-4B8C-83A1-F6EECF244321}">
                <p14:modId xmlns:p14="http://schemas.microsoft.com/office/powerpoint/2010/main" val="498771143"/>
              </p:ext>
            </p:extLst>
          </p:nvPr>
        </p:nvGraphicFramePr>
        <p:xfrm>
          <a:off x="193183" y="127279"/>
          <a:ext cx="8798545" cy="4084113"/>
        </p:xfrm>
        <a:graphic>
          <a:graphicData uri="http://schemas.openxmlformats.org/drawingml/2006/table">
            <a:tbl>
              <a:tblPr firstRow="1" firstCol="1" bandRow="1"/>
              <a:tblGrid>
                <a:gridCol w="2530934"/>
                <a:gridCol w="2995746"/>
                <a:gridCol w="3271865"/>
              </a:tblGrid>
              <a:tr h="4084113">
                <a:tc>
                  <a:txBody>
                    <a:bodyPr/>
                    <a:lstStyle/>
                    <a:p>
                      <a:pPr marL="0" marR="0" algn="l">
                        <a:spcBef>
                          <a:spcPts val="0"/>
                        </a:spcBef>
                        <a:spcAft>
                          <a:spcPts val="0"/>
                        </a:spcAft>
                      </a:pPr>
                      <a:r>
                        <a:rPr lang="en-US" sz="3600" b="1" dirty="0" smtClean="0">
                          <a:solidFill>
                            <a:srgbClr val="0070C0"/>
                          </a:solidFill>
                          <a:effectLst/>
                          <a:latin typeface="Calibri" charset="0"/>
                          <a:ea typeface="Calibri" charset="0"/>
                          <a:cs typeface="Times New Roman" charset="0"/>
                        </a:rPr>
                        <a:t>1. DESCRIBE</a:t>
                      </a:r>
                      <a:endParaRPr lang="en-US" sz="18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0070C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53" y="903488"/>
            <a:ext cx="1134327" cy="976827"/>
          </a:xfrm>
          <a:prstGeom prst="rect">
            <a:avLst/>
          </a:prstGeom>
        </p:spPr>
      </p:pic>
      <p:sp>
        <p:nvSpPr>
          <p:cNvPr id="5" name="TextBox 4"/>
          <p:cNvSpPr txBox="1"/>
          <p:nvPr/>
        </p:nvSpPr>
        <p:spPr>
          <a:xfrm>
            <a:off x="476518" y="2073499"/>
            <a:ext cx="1970468" cy="954107"/>
          </a:xfrm>
          <a:prstGeom prst="rect">
            <a:avLst/>
          </a:prstGeom>
          <a:noFill/>
        </p:spPr>
        <p:txBody>
          <a:bodyPr wrap="square" rtlCol="0">
            <a:spAutoFit/>
          </a:bodyPr>
          <a:lstStyle/>
          <a:p>
            <a:r>
              <a:rPr lang="en-US" sz="2800" dirty="0" smtClean="0">
                <a:solidFill>
                  <a:srgbClr val="0070C0"/>
                </a:solidFill>
              </a:rPr>
              <a:t>1.What do you see?</a:t>
            </a:r>
            <a:endParaRPr lang="en-US" sz="2800" dirty="0">
              <a:solidFill>
                <a:srgbClr val="0070C0"/>
              </a:solidFill>
            </a:endParaRPr>
          </a:p>
        </p:txBody>
      </p:sp>
      <p:sp>
        <p:nvSpPr>
          <p:cNvPr id="6" name="TextBox 5"/>
          <p:cNvSpPr txBox="1"/>
          <p:nvPr/>
        </p:nvSpPr>
        <p:spPr>
          <a:xfrm>
            <a:off x="2936381" y="253072"/>
            <a:ext cx="2369713" cy="1938992"/>
          </a:xfrm>
          <a:prstGeom prst="rect">
            <a:avLst/>
          </a:prstGeom>
          <a:noFill/>
        </p:spPr>
        <p:txBody>
          <a:bodyPr wrap="square" rtlCol="0">
            <a:spAutoFit/>
          </a:bodyPr>
          <a:lstStyle/>
          <a:p>
            <a:r>
              <a:rPr lang="en-US" sz="2000" dirty="0" smtClean="0">
                <a:solidFill>
                  <a:srgbClr val="0070C0"/>
                </a:solidFill>
              </a:rPr>
              <a:t>1. Subject Matter</a:t>
            </a:r>
          </a:p>
          <a:p>
            <a:r>
              <a:rPr lang="en-US" sz="2000" dirty="0">
                <a:solidFill>
                  <a:srgbClr val="0070C0"/>
                </a:solidFill>
              </a:rPr>
              <a:t> </a:t>
            </a:r>
            <a:r>
              <a:rPr lang="en-US" sz="2000" dirty="0" smtClean="0">
                <a:solidFill>
                  <a:srgbClr val="0070C0"/>
                </a:solidFill>
              </a:rPr>
              <a:t>       Portrait</a:t>
            </a:r>
          </a:p>
          <a:p>
            <a:r>
              <a:rPr lang="en-US" sz="2000" dirty="0">
                <a:solidFill>
                  <a:srgbClr val="0070C0"/>
                </a:solidFill>
              </a:rPr>
              <a:t> </a:t>
            </a:r>
            <a:r>
              <a:rPr lang="en-US" sz="2000" dirty="0" smtClean="0">
                <a:solidFill>
                  <a:srgbClr val="0070C0"/>
                </a:solidFill>
              </a:rPr>
              <a:t>       Figure Study</a:t>
            </a:r>
          </a:p>
          <a:p>
            <a:r>
              <a:rPr lang="en-US" sz="2000" dirty="0">
                <a:solidFill>
                  <a:srgbClr val="0070C0"/>
                </a:solidFill>
              </a:rPr>
              <a:t> </a:t>
            </a:r>
            <a:r>
              <a:rPr lang="en-US" sz="2000" dirty="0" smtClean="0">
                <a:solidFill>
                  <a:srgbClr val="0070C0"/>
                </a:solidFill>
              </a:rPr>
              <a:t>       Landscape</a:t>
            </a:r>
          </a:p>
          <a:p>
            <a:r>
              <a:rPr lang="en-US" sz="2000" dirty="0">
                <a:solidFill>
                  <a:srgbClr val="0070C0"/>
                </a:solidFill>
              </a:rPr>
              <a:t> </a:t>
            </a:r>
            <a:r>
              <a:rPr lang="en-US" sz="2000" dirty="0" smtClean="0">
                <a:solidFill>
                  <a:srgbClr val="0070C0"/>
                </a:solidFill>
              </a:rPr>
              <a:t>       Still-life</a:t>
            </a:r>
          </a:p>
          <a:p>
            <a:r>
              <a:rPr lang="en-US" sz="2000" dirty="0">
                <a:solidFill>
                  <a:srgbClr val="0070C0"/>
                </a:solidFill>
              </a:rPr>
              <a:t> </a:t>
            </a:r>
            <a:r>
              <a:rPr lang="en-US" sz="2000" dirty="0" smtClean="0">
                <a:solidFill>
                  <a:srgbClr val="0070C0"/>
                </a:solidFill>
              </a:rPr>
              <a:t>       Abstract</a:t>
            </a:r>
            <a:endParaRPr lang="en-US" sz="2000" dirty="0">
              <a:solidFill>
                <a:srgbClr val="0070C0"/>
              </a:solidFill>
            </a:endParaRPr>
          </a:p>
        </p:txBody>
      </p:sp>
      <p:sp>
        <p:nvSpPr>
          <p:cNvPr id="7" name="TextBox 6"/>
          <p:cNvSpPr txBox="1"/>
          <p:nvPr/>
        </p:nvSpPr>
        <p:spPr>
          <a:xfrm>
            <a:off x="476518" y="3015799"/>
            <a:ext cx="2369713" cy="954107"/>
          </a:xfrm>
          <a:prstGeom prst="rect">
            <a:avLst/>
          </a:prstGeom>
          <a:noFill/>
        </p:spPr>
        <p:txBody>
          <a:bodyPr wrap="square" rtlCol="0">
            <a:spAutoFit/>
          </a:bodyPr>
          <a:lstStyle/>
          <a:p>
            <a:r>
              <a:rPr lang="en-US" sz="2800" dirty="0" smtClean="0">
                <a:solidFill>
                  <a:srgbClr val="0070C0"/>
                </a:solidFill>
              </a:rPr>
              <a:t>2.Where are the items? </a:t>
            </a:r>
            <a:endParaRPr lang="en-US" sz="2800" dirty="0">
              <a:solidFill>
                <a:srgbClr val="0070C0"/>
              </a:solidFill>
            </a:endParaRPr>
          </a:p>
        </p:txBody>
      </p:sp>
      <p:sp>
        <p:nvSpPr>
          <p:cNvPr id="8" name="TextBox 7"/>
          <p:cNvSpPr txBox="1"/>
          <p:nvPr/>
        </p:nvSpPr>
        <p:spPr>
          <a:xfrm>
            <a:off x="3097945" y="2134885"/>
            <a:ext cx="2092239" cy="1938992"/>
          </a:xfrm>
          <a:prstGeom prst="rect">
            <a:avLst/>
          </a:prstGeom>
          <a:noFill/>
        </p:spPr>
        <p:txBody>
          <a:bodyPr wrap="none" rtlCol="0">
            <a:spAutoFit/>
          </a:bodyPr>
          <a:lstStyle/>
          <a:p>
            <a:r>
              <a:rPr lang="en-US" sz="2000" dirty="0" smtClean="0">
                <a:solidFill>
                  <a:srgbClr val="0070C0"/>
                </a:solidFill>
              </a:rPr>
              <a:t>2. Foreground</a:t>
            </a:r>
          </a:p>
          <a:p>
            <a:r>
              <a:rPr lang="en-US" sz="2000" dirty="0">
                <a:solidFill>
                  <a:srgbClr val="0070C0"/>
                </a:solidFill>
              </a:rPr>
              <a:t> </a:t>
            </a:r>
            <a:r>
              <a:rPr lang="en-US" sz="2000" dirty="0" smtClean="0">
                <a:solidFill>
                  <a:srgbClr val="0070C0"/>
                </a:solidFill>
              </a:rPr>
              <a:t>   Middle ground</a:t>
            </a:r>
          </a:p>
          <a:p>
            <a:r>
              <a:rPr lang="en-US" sz="2000" dirty="0">
                <a:solidFill>
                  <a:srgbClr val="0070C0"/>
                </a:solidFill>
              </a:rPr>
              <a:t> </a:t>
            </a:r>
            <a:r>
              <a:rPr lang="en-US" sz="2000" dirty="0" smtClean="0">
                <a:solidFill>
                  <a:srgbClr val="0070C0"/>
                </a:solidFill>
              </a:rPr>
              <a:t>   Background</a:t>
            </a:r>
          </a:p>
          <a:p>
            <a:r>
              <a:rPr lang="en-US" sz="2000" dirty="0">
                <a:solidFill>
                  <a:srgbClr val="0070C0"/>
                </a:solidFill>
              </a:rPr>
              <a:t> </a:t>
            </a:r>
            <a:r>
              <a:rPr lang="en-US" sz="2000" dirty="0" smtClean="0">
                <a:solidFill>
                  <a:srgbClr val="0070C0"/>
                </a:solidFill>
              </a:rPr>
              <a:t>   Right/left side</a:t>
            </a:r>
          </a:p>
          <a:p>
            <a:r>
              <a:rPr lang="en-US" sz="2000" dirty="0">
                <a:solidFill>
                  <a:srgbClr val="0070C0"/>
                </a:solidFill>
              </a:rPr>
              <a:t> </a:t>
            </a:r>
            <a:r>
              <a:rPr lang="en-US" sz="2000" dirty="0" smtClean="0">
                <a:solidFill>
                  <a:srgbClr val="0070C0"/>
                </a:solidFill>
              </a:rPr>
              <a:t>   Middle</a:t>
            </a:r>
          </a:p>
          <a:p>
            <a:r>
              <a:rPr lang="en-US" sz="2000" dirty="0">
                <a:solidFill>
                  <a:srgbClr val="0070C0"/>
                </a:solidFill>
              </a:rPr>
              <a:t> </a:t>
            </a:r>
            <a:r>
              <a:rPr lang="en-US" sz="2000" dirty="0" smtClean="0">
                <a:solidFill>
                  <a:srgbClr val="0070C0"/>
                </a:solidFill>
              </a:rPr>
              <a:t>   Top/Bottom</a:t>
            </a:r>
            <a:endParaRPr lang="en-US" sz="2000" dirty="0">
              <a:solidFill>
                <a:srgbClr val="0070C0"/>
              </a:solidFill>
            </a:endParaRPr>
          </a:p>
        </p:txBody>
      </p:sp>
      <p:sp>
        <p:nvSpPr>
          <p:cNvPr id="9" name="TextBox 8"/>
          <p:cNvSpPr txBox="1"/>
          <p:nvPr/>
        </p:nvSpPr>
        <p:spPr>
          <a:xfrm>
            <a:off x="5872767" y="291872"/>
            <a:ext cx="2792262" cy="954107"/>
          </a:xfrm>
          <a:prstGeom prst="rect">
            <a:avLst/>
          </a:prstGeom>
          <a:noFill/>
        </p:spPr>
        <p:txBody>
          <a:bodyPr wrap="square" rtlCol="0">
            <a:spAutoFit/>
          </a:bodyPr>
          <a:lstStyle/>
          <a:p>
            <a:r>
              <a:rPr lang="en-US" dirty="0"/>
              <a:t>In this space you will add your own illustrations. You may not just copy the illustrations in this presentation!</a:t>
            </a:r>
            <a:endParaRPr lang="en-US" dirty="0"/>
          </a:p>
        </p:txBody>
      </p:sp>
    </p:spTree>
    <p:extLst>
      <p:ext uri="{BB962C8B-B14F-4D97-AF65-F5344CB8AC3E}">
        <p14:creationId xmlns:p14="http://schemas.microsoft.com/office/powerpoint/2010/main" val="12058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59981493"/>
              </p:ext>
            </p:extLst>
          </p:nvPr>
        </p:nvGraphicFramePr>
        <p:xfrm>
          <a:off x="257577" y="127279"/>
          <a:ext cx="8734152" cy="3762142"/>
        </p:xfrm>
        <a:graphic>
          <a:graphicData uri="http://schemas.openxmlformats.org/drawingml/2006/table">
            <a:tbl>
              <a:tblPr firstRow="1" firstCol="1" bandRow="1"/>
              <a:tblGrid>
                <a:gridCol w="3094441"/>
                <a:gridCol w="2695628"/>
                <a:gridCol w="2944083"/>
              </a:tblGrid>
              <a:tr h="3762142">
                <a:tc>
                  <a:txBody>
                    <a:bodyPr/>
                    <a:lstStyle/>
                    <a:p>
                      <a:pPr marL="0" marR="0" algn="l">
                        <a:spcBef>
                          <a:spcPts val="0"/>
                        </a:spcBef>
                        <a:spcAft>
                          <a:spcPts val="0"/>
                        </a:spcAft>
                      </a:pPr>
                      <a:r>
                        <a:rPr lang="en-US" sz="4400" b="1" dirty="0" smtClean="0">
                          <a:solidFill>
                            <a:srgbClr val="538135"/>
                          </a:solidFill>
                          <a:effectLst/>
                          <a:latin typeface="Calibri" charset="0"/>
                          <a:ea typeface="Calibri" charset="0"/>
                          <a:cs typeface="Times New Roman" charset="0"/>
                        </a:rPr>
                        <a:t>2. </a:t>
                      </a:r>
                      <a:r>
                        <a:rPr lang="en-US" sz="4400" b="1" dirty="0" smtClean="0">
                          <a:solidFill>
                            <a:schemeClr val="tx1"/>
                          </a:solidFill>
                          <a:effectLst/>
                          <a:latin typeface="Calibri" charset="0"/>
                          <a:ea typeface="Calibri" charset="0"/>
                          <a:cs typeface="Times New Roman" charset="0"/>
                        </a:rPr>
                        <a:t>ANALYZE</a:t>
                      </a:r>
                      <a:endParaRPr lang="en-US" sz="2400" dirty="0">
                        <a:solidFill>
                          <a:schemeClr val="tx1"/>
                        </a:solidFill>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538135"/>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9</a:t>
            </a:fld>
            <a:endParaRPr lang="uk-UA"/>
          </a:p>
        </p:txBody>
      </p:sp>
      <p:sp>
        <p:nvSpPr>
          <p:cNvPr id="7" name="TextBox 6"/>
          <p:cNvSpPr txBox="1"/>
          <p:nvPr/>
        </p:nvSpPr>
        <p:spPr>
          <a:xfrm>
            <a:off x="1152144" y="1042416"/>
            <a:ext cx="7333488" cy="2523768"/>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1170560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3863</TotalTime>
  <Words>696</Words>
  <Application>Microsoft Macintosh PowerPoint</Application>
  <PresentationFormat>On-screen Show (16:9)</PresentationFormat>
  <Paragraphs>135</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Mali</vt:lpstr>
      <vt:lpstr>Mali SemiBold</vt:lpstr>
      <vt:lpstr>Nunito Light</vt:lpstr>
      <vt:lpstr>Symbol</vt:lpstr>
      <vt:lpstr>Times New Roman</vt:lpstr>
      <vt:lpstr>Arial</vt:lpstr>
      <vt:lpstr>Arial</vt:lpstr>
      <vt:lpstr>Ely template</vt:lpstr>
      <vt:lpstr>Art Criticism</vt:lpstr>
      <vt:lpstr>You will be using your “Art Criticism”  worksheet to take notes from this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Beach, Patricia L.</cp:lastModifiedBy>
  <cp:revision>38</cp:revision>
  <dcterms:modified xsi:type="dcterms:W3CDTF">2020-08-15T16:25:21Z</dcterms:modified>
</cp:coreProperties>
</file>